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330" r:id="rId2"/>
    <p:sldId id="329" r:id="rId3"/>
    <p:sldId id="314" r:id="rId4"/>
    <p:sldId id="317" r:id="rId5"/>
    <p:sldId id="331" r:id="rId6"/>
    <p:sldId id="333" r:id="rId7"/>
    <p:sldId id="335" r:id="rId8"/>
    <p:sldId id="336" r:id="rId9"/>
    <p:sldId id="337" r:id="rId10"/>
    <p:sldId id="338" r:id="rId11"/>
    <p:sldId id="339" r:id="rId12"/>
    <p:sldId id="341" r:id="rId13"/>
    <p:sldId id="334" r:id="rId14"/>
    <p:sldId id="324" r:id="rId15"/>
    <p:sldId id="325" r:id="rId16"/>
    <p:sldId id="342" r:id="rId17"/>
    <p:sldId id="367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50" r:id="rId26"/>
    <p:sldId id="351" r:id="rId27"/>
    <p:sldId id="352" r:id="rId28"/>
    <p:sldId id="319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4" r:id="rId38"/>
    <p:sldId id="366" r:id="rId39"/>
    <p:sldId id="361" r:id="rId40"/>
    <p:sldId id="362" r:id="rId41"/>
    <p:sldId id="363" r:id="rId4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66"/>
    <a:srgbClr val="6600CC"/>
    <a:srgbClr val="FF0000"/>
    <a:srgbClr val="660066"/>
    <a:srgbClr val="FFFF00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5" autoAdjust="0"/>
    <p:restoredTop sz="90542" autoAdjust="0"/>
  </p:normalViewPr>
  <p:slideViewPr>
    <p:cSldViewPr>
      <p:cViewPr varScale="1">
        <p:scale>
          <a:sx n="78" d="100"/>
          <a:sy n="78" d="100"/>
        </p:scale>
        <p:origin x="162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4" Type="http://schemas.openxmlformats.org/officeDocument/2006/relationships/image" Target="../media/image75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4"/>
          <p:cNvGrpSpPr>
            <a:grpSpLocks/>
          </p:cNvGrpSpPr>
          <p:nvPr userDrawn="1"/>
        </p:nvGrpSpPr>
        <p:grpSpPr bwMode="auto">
          <a:xfrm>
            <a:off x="0" y="6126163"/>
            <a:ext cx="9144000" cy="731837"/>
            <a:chOff x="1" y="2947547"/>
            <a:chExt cx="9143999" cy="2827685"/>
          </a:xfrm>
        </p:grpSpPr>
        <p:sp>
          <p:nvSpPr>
            <p:cNvPr id="6" name="任意多边形 5"/>
            <p:cNvSpPr/>
            <p:nvPr/>
          </p:nvSpPr>
          <p:spPr>
            <a:xfrm>
              <a:off x="1" y="2947547"/>
              <a:ext cx="9143999" cy="2300177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gradFill>
              <a:gsLst>
                <a:gs pos="0">
                  <a:srgbClr val="003B7D"/>
                </a:gs>
                <a:gs pos="100000">
                  <a:srgbClr val="342275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1" y="3560928"/>
              <a:ext cx="9143999" cy="2214304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gradFill flip="none" rotWithShape="1">
              <a:gsLst>
                <a:gs pos="26000">
                  <a:schemeClr val="bg1"/>
                </a:gs>
                <a:gs pos="100000">
                  <a:srgbClr val="DFDFDF">
                    <a:lumMod val="52000"/>
                    <a:lumOff val="4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30"/>
          <p:cNvGrpSpPr>
            <a:grpSpLocks/>
          </p:cNvGrpSpPr>
          <p:nvPr userDrawn="1"/>
        </p:nvGrpSpPr>
        <p:grpSpPr bwMode="auto">
          <a:xfrm rot="10800000">
            <a:off x="0" y="0"/>
            <a:ext cx="9144000" cy="1882775"/>
            <a:chOff x="1" y="2994858"/>
            <a:chExt cx="9144001" cy="3162457"/>
          </a:xfrm>
        </p:grpSpPr>
        <p:sp>
          <p:nvSpPr>
            <p:cNvPr id="9" name="任意多边形 8"/>
            <p:cNvSpPr/>
            <p:nvPr/>
          </p:nvSpPr>
          <p:spPr>
            <a:xfrm>
              <a:off x="1" y="3008190"/>
              <a:ext cx="9144001" cy="2154524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gradFill>
              <a:gsLst>
                <a:gs pos="0">
                  <a:srgbClr val="003B7D"/>
                </a:gs>
                <a:gs pos="100000">
                  <a:srgbClr val="342275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1" y="3488158"/>
              <a:ext cx="9144001" cy="2682491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gradFill flip="none" rotWithShape="1">
              <a:gsLst>
                <a:gs pos="17000">
                  <a:schemeClr val="bg1"/>
                </a:gs>
                <a:gs pos="100000">
                  <a:srgbClr val="DFDFDF">
                    <a:lumMod val="73000"/>
                    <a:lumOff val="27000"/>
                  </a:srgbClr>
                </a:gs>
                <a:gs pos="81000">
                  <a:srgbClr val="DFDFDF">
                    <a:lumMod val="52000"/>
                    <a:lumOff val="4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 userDrawn="1"/>
        </p:nvSpPr>
        <p:spPr>
          <a:xfrm>
            <a:off x="8702675" y="6511925"/>
            <a:ext cx="211138" cy="21431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lIns="72000" tIns="72000" rIns="72000" bIns="72000" anchor="ctr"/>
          <a:lstStyle/>
          <a:p>
            <a:pPr algn="ctr" eaLnBrk="1" hangingPunct="1">
              <a:defRPr/>
            </a:pPr>
            <a:fld id="{C499048A-D904-4739-A628-10448597847B}" type="slidenum">
              <a:rPr lang="zh-CN" alt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pPr algn="ctr" eaLnBrk="1" hangingPunct="1">
                <a:defRPr/>
              </a:pPr>
              <a:t>‹#›</a:t>
            </a:fld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54025" y="6511925"/>
            <a:ext cx="501650" cy="214313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eaLnBrk="1" hangingPunct="1">
              <a:defRPr/>
            </a:pPr>
            <a:r>
              <a:rPr lang="zh-CN" altLang="en-US" sz="8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天津大学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7351713" y="6516688"/>
            <a:ext cx="708025" cy="21590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eaLnBrk="1" hangingPunct="1">
              <a:defRPr/>
            </a:pPr>
            <a:r>
              <a:rPr lang="zh-CN" altLang="en-US" sz="8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数字图像处理</a:t>
            </a:r>
          </a:p>
        </p:txBody>
      </p:sp>
      <p:pic>
        <p:nvPicPr>
          <p:cNvPr id="14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563" y="288925"/>
            <a:ext cx="758825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453759" y="685800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72000" rIns="0" bIns="7200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2"/>
          <p:cNvSpPr>
            <a:spLocks noGrp="1"/>
          </p:cNvSpPr>
          <p:nvPr>
            <p:ph idx="1"/>
          </p:nvPr>
        </p:nvSpPr>
        <p:spPr>
          <a:xfrm>
            <a:off x="361950" y="1685859"/>
            <a:ext cx="8229600" cy="451174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04619D"/>
              </a:buClr>
              <a:buFont typeface="Wingdings" panose="05000000000000000000" pitchFamily="2" charset="2"/>
              <a:buChar char="n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00100" indent="-342900">
              <a:buClr>
                <a:srgbClr val="04619D"/>
              </a:buClr>
              <a:buFont typeface="Wingdings" panose="05000000000000000000" pitchFamily="2" charset="2"/>
              <a:buChar char="l"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00150" indent="-342900">
              <a:buFont typeface="Wingdings" panose="05000000000000000000" pitchFamily="2" charset="2"/>
              <a:buChar char="l"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19" name="文本占位符 20"/>
          <p:cNvSpPr>
            <a:spLocks noGrp="1"/>
          </p:cNvSpPr>
          <p:nvPr>
            <p:ph type="body" sz="quarter" idx="10"/>
          </p:nvPr>
        </p:nvSpPr>
        <p:spPr>
          <a:xfrm>
            <a:off x="0" y="-1281"/>
            <a:ext cx="5108575" cy="534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4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4702357"/>
      </p:ext>
    </p:extLst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ransition spd="slow">
    <p:randomBar dir="vert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  <a:cs typeface="Tahoma" panose="020B060403050404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  <a:cs typeface="Tahoma" panose="020B060403050404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  <a:cs typeface="Tahoma" panose="020B060403050404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  <a:cs typeface="Tahoma" panose="020B060403050404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  <a:cs typeface="Tahoma" panose="020B060403050404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  <a:cs typeface="Tahoma" panose="020B060403050404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  <a:cs typeface="Tahoma" panose="020B060403050404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  <a:cs typeface="Tahom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3.xml"/><Relationship Id="rId7" Type="http://schemas.openxmlformats.org/officeDocument/2006/relationships/image" Target="../media/image2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3.png"/><Relationship Id="rId5" Type="http://schemas.openxmlformats.org/officeDocument/2006/relationships/tags" Target="../tags/tag5.xml"/><Relationship Id="rId10" Type="http://schemas.openxmlformats.org/officeDocument/2006/relationships/image" Target="../media/image32.png"/><Relationship Id="rId4" Type="http://schemas.openxmlformats.org/officeDocument/2006/relationships/tags" Target="../tags/tag4.xml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38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tags" Target="../tags/tag13.xml"/><Relationship Id="rId16" Type="http://schemas.openxmlformats.org/officeDocument/2006/relationships/image" Target="../media/image66.png"/><Relationship Id="rId1" Type="http://schemas.openxmlformats.org/officeDocument/2006/relationships/vmlDrawing" Target="../drawings/vmlDrawing2.vml"/><Relationship Id="rId6" Type="http://schemas.openxmlformats.org/officeDocument/2006/relationships/tags" Target="../tags/tag17.xml"/><Relationship Id="rId11" Type="http://schemas.openxmlformats.org/officeDocument/2006/relationships/image" Target="../media/image61.emf"/><Relationship Id="rId5" Type="http://schemas.openxmlformats.org/officeDocument/2006/relationships/tags" Target="../tags/tag16.xml"/><Relationship Id="rId15" Type="http://schemas.openxmlformats.org/officeDocument/2006/relationships/image" Target="../media/image65.png"/><Relationship Id="rId10" Type="http://schemas.openxmlformats.org/officeDocument/2006/relationships/oleObject" Target="../embeddings/oleObject3.bin"/><Relationship Id="rId4" Type="http://schemas.openxmlformats.org/officeDocument/2006/relationships/tags" Target="../tags/tag15.xml"/><Relationship Id="rId9" Type="http://schemas.openxmlformats.org/officeDocument/2006/relationships/image" Target="../media/image60.emf"/><Relationship Id="rId1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71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oleObject" Target="../embeddings/oleObject11.bin"/><Relationship Id="rId18" Type="http://schemas.openxmlformats.org/officeDocument/2006/relationships/oleObject" Target="../embeddings/oleObject15.bin"/><Relationship Id="rId3" Type="http://schemas.openxmlformats.org/officeDocument/2006/relationships/oleObject" Target="../embeddings/oleObject4.bin"/><Relationship Id="rId21" Type="http://schemas.openxmlformats.org/officeDocument/2006/relationships/oleObject" Target="../embeddings/oleObject18.bin"/><Relationship Id="rId7" Type="http://schemas.openxmlformats.org/officeDocument/2006/relationships/oleObject" Target="../embeddings/oleObject6.bin"/><Relationship Id="rId12" Type="http://schemas.openxmlformats.org/officeDocument/2006/relationships/oleObject" Target="../embeddings/oleObject10.bin"/><Relationship Id="rId17" Type="http://schemas.openxmlformats.org/officeDocument/2006/relationships/oleObject" Target="../embeddings/oleObject14.bin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3.bin"/><Relationship Id="rId20" Type="http://schemas.openxmlformats.org/officeDocument/2006/relationships/oleObject" Target="../embeddings/oleObject17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73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5.bin"/><Relationship Id="rId15" Type="http://schemas.openxmlformats.org/officeDocument/2006/relationships/image" Target="../media/image75.wmf"/><Relationship Id="rId10" Type="http://schemas.openxmlformats.org/officeDocument/2006/relationships/image" Target="../media/image74.wmf"/><Relationship Id="rId19" Type="http://schemas.openxmlformats.org/officeDocument/2006/relationships/oleObject" Target="../embeddings/oleObject16.bin"/><Relationship Id="rId4" Type="http://schemas.openxmlformats.org/officeDocument/2006/relationships/image" Target="../media/image72.wmf"/><Relationship Id="rId9" Type="http://schemas.openxmlformats.org/officeDocument/2006/relationships/oleObject" Target="../embeddings/oleObject8.bin"/><Relationship Id="rId14" Type="http://schemas.openxmlformats.org/officeDocument/2006/relationships/oleObject" Target="../embeddings/oleObject12.bin"/><Relationship Id="rId22" Type="http://schemas.openxmlformats.org/officeDocument/2006/relationships/oleObject" Target="../embeddings/oleObject19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" b="28764"/>
          <a:stretch>
            <a:fillRect/>
          </a:stretch>
        </p:blipFill>
        <p:spPr bwMode="auto">
          <a:xfrm>
            <a:off x="0" y="-4763"/>
            <a:ext cx="9144000" cy="4978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任意多边形 5"/>
          <p:cNvSpPr/>
          <p:nvPr/>
        </p:nvSpPr>
        <p:spPr>
          <a:xfrm>
            <a:off x="0" y="2841625"/>
            <a:ext cx="9144000" cy="2052638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9" h="2051818">
                <a:moveTo>
                  <a:pt x="9143999" y="0"/>
                </a:moveTo>
                <a:lnTo>
                  <a:pt x="9143999" y="2051818"/>
                </a:lnTo>
                <a:lnTo>
                  <a:pt x="0" y="2051818"/>
                </a:lnTo>
                <a:lnTo>
                  <a:pt x="0" y="1204077"/>
                </a:lnTo>
                <a:lnTo>
                  <a:pt x="6027" y="1207403"/>
                </a:lnTo>
                <a:cubicBezTo>
                  <a:pt x="2066505" y="2238985"/>
                  <a:pt x="5621740" y="1499327"/>
                  <a:pt x="7674511" y="718908"/>
                </a:cubicBezTo>
                <a:cubicBezTo>
                  <a:pt x="8085065" y="562824"/>
                  <a:pt x="8552064" y="336225"/>
                  <a:pt x="9044856" y="57555"/>
                </a:cubicBezTo>
                <a:lnTo>
                  <a:pt x="9143999" y="0"/>
                </a:lnTo>
                <a:close/>
              </a:path>
            </a:pathLst>
          </a:custGeom>
          <a:gradFill>
            <a:gsLst>
              <a:gs pos="0">
                <a:srgbClr val="003B7D"/>
              </a:gs>
              <a:gs pos="100000">
                <a:srgbClr val="342275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0" y="3379788"/>
            <a:ext cx="9144000" cy="3478212"/>
          </a:xfrm>
          <a:custGeom>
            <a:avLst/>
            <a:gdLst>
              <a:gd name="connsiteX0" fmla="*/ 9143999 w 9143999"/>
              <a:gd name="connsiteY0" fmla="*/ 0 h 3478011"/>
              <a:gd name="connsiteX1" fmla="*/ 9143999 w 9143999"/>
              <a:gd name="connsiteY1" fmla="*/ 1393716 h 3478011"/>
              <a:gd name="connsiteX2" fmla="*/ 9143999 w 9143999"/>
              <a:gd name="connsiteY2" fmla="*/ 1513865 h 3478011"/>
              <a:gd name="connsiteX3" fmla="*/ 9143999 w 9143999"/>
              <a:gd name="connsiteY3" fmla="*/ 3478011 h 3478011"/>
              <a:gd name="connsiteX4" fmla="*/ 0 w 9143999"/>
              <a:gd name="connsiteY4" fmla="*/ 3478011 h 3478011"/>
              <a:gd name="connsiteX5" fmla="*/ 0 w 9143999"/>
              <a:gd name="connsiteY5" fmla="*/ 1513865 h 3478011"/>
              <a:gd name="connsiteX6" fmla="*/ 0 w 9143999"/>
              <a:gd name="connsiteY6" fmla="*/ 1393716 h 3478011"/>
              <a:gd name="connsiteX7" fmla="*/ 0 w 9143999"/>
              <a:gd name="connsiteY7" fmla="*/ 846204 h 3478011"/>
              <a:gd name="connsiteX8" fmla="*/ 303379 w 9143999"/>
              <a:gd name="connsiteY8" fmla="*/ 970246 h 3478011"/>
              <a:gd name="connsiteX9" fmla="*/ 8360497 w 9143999"/>
              <a:gd name="connsiteY9" fmla="*/ 342756 h 3478011"/>
              <a:gd name="connsiteX10" fmla="*/ 8941037 w 9143999"/>
              <a:gd name="connsiteY10" fmla="*/ 98098 h 347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3999" h="3478011">
                <a:moveTo>
                  <a:pt x="9143999" y="0"/>
                </a:moveTo>
                <a:lnTo>
                  <a:pt x="9143999" y="1393716"/>
                </a:lnTo>
                <a:lnTo>
                  <a:pt x="9143999" y="1513865"/>
                </a:lnTo>
                <a:lnTo>
                  <a:pt x="9143999" y="3478011"/>
                </a:lnTo>
                <a:lnTo>
                  <a:pt x="0" y="3478011"/>
                </a:lnTo>
                <a:lnTo>
                  <a:pt x="0" y="1513865"/>
                </a:lnTo>
                <a:lnTo>
                  <a:pt x="0" y="1393716"/>
                </a:lnTo>
                <a:lnTo>
                  <a:pt x="0" y="846204"/>
                </a:lnTo>
                <a:lnTo>
                  <a:pt x="303379" y="970246"/>
                </a:lnTo>
                <a:cubicBezTo>
                  <a:pt x="2685816" y="1852356"/>
                  <a:pt x="6241504" y="1135756"/>
                  <a:pt x="8360497" y="342756"/>
                </a:cubicBezTo>
                <a:cubicBezTo>
                  <a:pt x="8544757" y="273800"/>
                  <a:pt x="8739002" y="191802"/>
                  <a:pt x="8941037" y="98098"/>
                </a:cubicBezTo>
                <a:close/>
              </a:path>
            </a:pathLst>
          </a:custGeom>
          <a:gradFill flip="none" rotWithShape="1">
            <a:gsLst>
              <a:gs pos="17000">
                <a:schemeClr val="bg1"/>
              </a:gs>
              <a:gs pos="100000">
                <a:srgbClr val="DFDFDF">
                  <a:lumMod val="52000"/>
                  <a:lumOff val="48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1338" y="5997575"/>
            <a:ext cx="4284662" cy="5794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3B7D"/>
                </a:solidFill>
              </a:rPr>
              <a:t>Digital Image Processing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4" name="标题 3"/>
          <p:cNvSpPr>
            <a:spLocks noGrp="1"/>
          </p:cNvSpPr>
          <p:nvPr>
            <p:ph type="title" idx="4294967295"/>
          </p:nvPr>
        </p:nvSpPr>
        <p:spPr bwMode="auto">
          <a:xfrm>
            <a:off x="503238" y="5272088"/>
            <a:ext cx="5580062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sz="3200">
                <a:solidFill>
                  <a:srgbClr val="003B7D"/>
                </a:solidFill>
              </a:rPr>
              <a:t>数字图像处理</a:t>
            </a:r>
          </a:p>
        </p:txBody>
      </p:sp>
      <p:pic>
        <p:nvPicPr>
          <p:cNvPr id="2055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5" y="5203825"/>
            <a:ext cx="1309688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传感器类型</a:t>
            </a:r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单个传感器</a:t>
            </a:r>
            <a:endParaRPr lang="en-US" altLang="zh-CN"/>
          </a:p>
          <a:p>
            <a:r>
              <a:rPr lang="zh-CN" altLang="en-US"/>
              <a:t>带状传感器</a:t>
            </a:r>
            <a:endParaRPr lang="en-US" altLang="zh-CN"/>
          </a:p>
          <a:p>
            <a:r>
              <a:rPr lang="zh-CN" altLang="en-US"/>
              <a:t>传感器阵列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t>图像感知和获取</a:t>
            </a: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88" y="76200"/>
            <a:ext cx="6272212" cy="673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557838"/>
            <a:ext cx="990600" cy="121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传感器类型</a:t>
            </a:r>
            <a:r>
              <a:rPr lang="en-US" altLang="zh-CN" dirty="0"/>
              <a:t>—</a:t>
            </a:r>
            <a:r>
              <a:rPr dirty="0"/>
              <a:t>单个传感器</a:t>
            </a:r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优点：</a:t>
            </a:r>
            <a:endParaRPr lang="en-US" altLang="zh-CN"/>
          </a:p>
          <a:p>
            <a:pPr lvl="1"/>
            <a:r>
              <a:rPr lang="zh-CN" altLang="en-US"/>
              <a:t>精度高</a:t>
            </a:r>
            <a:endParaRPr lang="en-US" altLang="zh-CN"/>
          </a:p>
          <a:p>
            <a:pPr lvl="1"/>
            <a:r>
              <a:rPr lang="zh-CN" altLang="en-US"/>
              <a:t>成本低</a:t>
            </a:r>
            <a:endParaRPr lang="en-US" altLang="zh-CN"/>
          </a:p>
          <a:p>
            <a:r>
              <a:rPr lang="zh-CN" altLang="en-US"/>
              <a:t>缺点</a:t>
            </a:r>
            <a:endParaRPr lang="en-US" altLang="zh-CN"/>
          </a:p>
          <a:p>
            <a:pPr lvl="1"/>
            <a:r>
              <a:rPr lang="zh-CN" altLang="en-US"/>
              <a:t>速度慢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t>图像感知和获取</a:t>
            </a:r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38" y="2819400"/>
            <a:ext cx="4206875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450" y="3048000"/>
            <a:ext cx="1838325" cy="159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传感器类型</a:t>
            </a:r>
            <a:r>
              <a:rPr lang="en-US" altLang="zh-CN" dirty="0"/>
              <a:t>—</a:t>
            </a:r>
            <a:r>
              <a:rPr dirty="0"/>
              <a:t>带状传感器</a:t>
            </a:r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 bwMode="auto">
          <a:xfrm>
            <a:off x="76200" y="1676400"/>
            <a:ext cx="2514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优点：</a:t>
            </a:r>
            <a:endParaRPr lang="en-US" altLang="zh-CN"/>
          </a:p>
          <a:p>
            <a:pPr lvl="1"/>
            <a:r>
              <a:rPr lang="zh-CN" altLang="en-US"/>
              <a:t>可获得物体截面图像</a:t>
            </a:r>
            <a:endParaRPr lang="en-US" altLang="zh-CN"/>
          </a:p>
          <a:p>
            <a:pPr lvl="1"/>
            <a:r>
              <a:rPr lang="zh-CN" altLang="en-US"/>
              <a:t>成本较低</a:t>
            </a:r>
            <a:endParaRPr lang="en-US" altLang="zh-CN"/>
          </a:p>
          <a:p>
            <a:r>
              <a:rPr lang="zh-CN" altLang="en-US"/>
              <a:t>缺点</a:t>
            </a:r>
            <a:endParaRPr lang="en-US" altLang="zh-CN"/>
          </a:p>
          <a:p>
            <a:pPr lvl="1"/>
            <a:r>
              <a:rPr lang="zh-CN" altLang="en-US"/>
              <a:t>速度慢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t>图像感知和获取</a:t>
            </a:r>
          </a:p>
        </p:txBody>
      </p:sp>
      <p:pic>
        <p:nvPicPr>
          <p:cNvPr id="133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725" y="1809750"/>
            <a:ext cx="6645275" cy="411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953125"/>
            <a:ext cx="8991600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传感器类型</a:t>
            </a:r>
            <a:r>
              <a:rPr lang="en-US" altLang="zh-CN" dirty="0"/>
              <a:t>—</a:t>
            </a:r>
            <a:r>
              <a:rPr dirty="0"/>
              <a:t>传感器阵列</a:t>
            </a:r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各类图像都是由</a:t>
            </a:r>
            <a:r>
              <a:rPr lang="zh-CN" altLang="en-US">
                <a:latin typeface="Arial" panose="020B0604020202020204" pitchFamily="34" charset="0"/>
              </a:rPr>
              <a:t>“</a:t>
            </a:r>
            <a:r>
              <a:rPr lang="zh-CN" altLang="en-US"/>
              <a:t>照射</a:t>
            </a:r>
            <a:r>
              <a:rPr lang="zh-CN" altLang="en-US">
                <a:latin typeface="Arial" panose="020B0604020202020204" pitchFamily="34" charset="0"/>
              </a:rPr>
              <a:t>”</a:t>
            </a:r>
            <a:r>
              <a:rPr lang="zh-CN" altLang="en-US"/>
              <a:t>源和形成图像的</a:t>
            </a:r>
            <a:r>
              <a:rPr lang="zh-CN" altLang="en-US">
                <a:latin typeface="Arial" panose="020B0604020202020204" pitchFamily="34" charset="0"/>
              </a:rPr>
              <a:t>“</a:t>
            </a:r>
            <a:r>
              <a:rPr lang="zh-CN" altLang="en-US"/>
              <a:t>场景</a:t>
            </a:r>
            <a:r>
              <a:rPr lang="zh-CN" altLang="en-US">
                <a:latin typeface="Arial" panose="020B0604020202020204" pitchFamily="34" charset="0"/>
              </a:rPr>
              <a:t>”</a:t>
            </a:r>
            <a:r>
              <a:rPr lang="zh-CN" altLang="en-US"/>
              <a:t>元素对光能的反射或吸收相结合而产生的。</a:t>
            </a:r>
          </a:p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t>图像感知和获取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057525"/>
            <a:ext cx="1219200" cy="84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429125"/>
            <a:ext cx="1981200" cy="170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838200" y="5953125"/>
            <a:ext cx="1524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/>
              <a:t>场景元素</a:t>
            </a:r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200525"/>
            <a:ext cx="13589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2514600" y="5130800"/>
            <a:ext cx="1828800" cy="517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/>
              <a:t>成像系统</a:t>
            </a:r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752725"/>
            <a:ext cx="22098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7" name="Rectangle 12"/>
          <p:cNvSpPr>
            <a:spLocks noChangeArrowheads="1"/>
          </p:cNvSpPr>
          <p:nvPr/>
        </p:nvSpPr>
        <p:spPr bwMode="auto">
          <a:xfrm>
            <a:off x="3657600" y="2905125"/>
            <a:ext cx="8382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/>
          </a:p>
        </p:txBody>
      </p:sp>
      <p:sp>
        <p:nvSpPr>
          <p:cNvPr id="14348" name="Rectangle 13"/>
          <p:cNvSpPr>
            <a:spLocks noChangeArrowheads="1"/>
          </p:cNvSpPr>
          <p:nvPr/>
        </p:nvSpPr>
        <p:spPr bwMode="auto">
          <a:xfrm>
            <a:off x="3810000" y="2447925"/>
            <a:ext cx="2438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4343400" y="5800725"/>
            <a:ext cx="1981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/>
              <a:t>场景投影到图像平面</a:t>
            </a:r>
          </a:p>
        </p:txBody>
      </p:sp>
      <p:pic>
        <p:nvPicPr>
          <p:cNvPr id="14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24125"/>
            <a:ext cx="19812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51" name="Rectangle 16"/>
          <p:cNvSpPr>
            <a:spLocks noChangeArrowheads="1"/>
          </p:cNvSpPr>
          <p:nvPr/>
        </p:nvSpPr>
        <p:spPr bwMode="auto">
          <a:xfrm>
            <a:off x="5867400" y="2371725"/>
            <a:ext cx="2514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2438400" y="3209925"/>
            <a:ext cx="1600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Times New Roman" panose="02020603050405020304" pitchFamily="18" charset="0"/>
              </a:rPr>
              <a:t>照射（能）源</a:t>
            </a:r>
          </a:p>
        </p:txBody>
      </p:sp>
      <p:sp>
        <p:nvSpPr>
          <p:cNvPr id="17" name="Rectangle 19"/>
          <p:cNvSpPr>
            <a:spLocks noChangeArrowheads="1"/>
          </p:cNvSpPr>
          <p:nvPr/>
        </p:nvSpPr>
        <p:spPr bwMode="auto">
          <a:xfrm>
            <a:off x="6477000" y="4810125"/>
            <a:ext cx="1676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/>
              <a:t>输出（数字化后的）图像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>
                <a:solidFill>
                  <a:srgbClr val="262626"/>
                </a:solidFill>
              </a:rPr>
              <a:t>简单的图像形成模型</a:t>
            </a:r>
            <a:br>
              <a:rPr dirty="0">
                <a:solidFill>
                  <a:srgbClr val="262626"/>
                </a:solidFill>
              </a:rPr>
            </a:br>
            <a:endParaRPr dirty="0"/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当用数学方法描述图像信息时，通常着重考虑它的点的性质。例如一副图像可以被看作是空间各个坐标点的结合。它的最普通的数学表达式为：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t>图像感知和获取</a:t>
            </a:r>
          </a:p>
        </p:txBody>
      </p:sp>
      <p:sp>
        <p:nvSpPr>
          <p:cNvPr id="15365" name="Text Box 6"/>
          <p:cNvSpPr txBox="1">
            <a:spLocks noChangeArrowheads="1"/>
          </p:cNvSpPr>
          <p:nvPr/>
        </p:nvSpPr>
        <p:spPr bwMode="auto">
          <a:xfrm>
            <a:off x="1219200" y="5105400"/>
            <a:ext cx="7443788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              是空间坐标，</a:t>
            </a:r>
            <a:r>
              <a:rPr lang="en-US" altLang="zh-CN" sz="2000" b="1" i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是波长，</a:t>
            </a:r>
            <a:r>
              <a:rPr lang="en-US" altLang="zh-CN" sz="2000" b="1" i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是时间，</a:t>
            </a:r>
            <a:r>
              <a:rPr lang="en-US" altLang="zh-CN" sz="2000" b="1" i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b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是图像强度。</a:t>
            </a:r>
          </a:p>
          <a:p>
            <a:pPr eaLnBrk="1" hangingPunct="1"/>
            <a:r>
              <a:rPr lang="zh-CN" altLang="en-US" sz="2000" b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这样一个表达式可以代表一副活动的、彩色的、立体图像。</a:t>
            </a:r>
          </a:p>
        </p:txBody>
      </p:sp>
      <p:pic>
        <p:nvPicPr>
          <p:cNvPr id="15366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263" y="3886200"/>
            <a:ext cx="2827337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164138"/>
            <a:ext cx="779463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5207000"/>
            <a:ext cx="1270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113" y="5224463"/>
            <a:ext cx="71437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5" y="5219700"/>
            <a:ext cx="11906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>
                <a:solidFill>
                  <a:srgbClr val="262626"/>
                </a:solidFill>
              </a:rPr>
              <a:t>简单的图像形成模型</a:t>
            </a:r>
            <a:endParaRPr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>
                <a:latin typeface="Times New Roman" panose="02020603050405020304" pitchFamily="18" charset="0"/>
              </a:rPr>
              <a:t>当研究的是静止图像时，上式与时间 </a:t>
            </a:r>
            <a:r>
              <a:rPr lang="en-US" altLang="zh-CN" i="1">
                <a:latin typeface="Times New Roman" panose="02020603050405020304" pitchFamily="18" charset="0"/>
              </a:rPr>
              <a:t>t </a:t>
            </a:r>
            <a:r>
              <a:rPr lang="zh-CN" altLang="en-US">
                <a:latin typeface="Times New Roman" panose="02020603050405020304" pitchFamily="18" charset="0"/>
              </a:rPr>
              <a:t>无关，当研究的是单色图像时，显然与波长 </a:t>
            </a:r>
            <a:r>
              <a:rPr lang="en-US" altLang="zh-CN" i="1">
                <a:latin typeface="Times New Roman" panose="02020603050405020304" pitchFamily="18" charset="0"/>
              </a:rPr>
              <a:t>λ </a:t>
            </a:r>
            <a:r>
              <a:rPr lang="zh-CN" altLang="en-US">
                <a:latin typeface="Times New Roman" panose="02020603050405020304" pitchFamily="18" charset="0"/>
              </a:rPr>
              <a:t>无关，对于平面图像则与坐标</a:t>
            </a:r>
            <a:r>
              <a:rPr lang="en-US" altLang="zh-CN" i="1">
                <a:latin typeface="Times New Roman" panose="02020603050405020304" pitchFamily="18" charset="0"/>
              </a:rPr>
              <a:t>z</a:t>
            </a:r>
            <a:r>
              <a:rPr lang="zh-CN" altLang="en-US">
                <a:latin typeface="Times New Roman" panose="02020603050405020304" pitchFamily="18" charset="0"/>
              </a:rPr>
              <a:t>无关。因此，对于静止的平面的、单色的图像来说其数学表达式可简化为：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t>图像感知和获取</a:t>
            </a:r>
          </a:p>
          <a:p>
            <a:pPr>
              <a:defRPr/>
            </a:pPr>
            <a:endParaRPr/>
          </a:p>
        </p:txBody>
      </p:sp>
      <p:pic>
        <p:nvPicPr>
          <p:cNvPr id="16389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88" y="4191000"/>
            <a:ext cx="17684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038725"/>
            <a:ext cx="26638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简单的图像形成模型</a:t>
            </a:r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25000"/>
              </a:lnSpc>
            </a:pPr>
            <a:r>
              <a:rPr lang="zh-CN" altLang="en-US" b="1">
                <a:solidFill>
                  <a:srgbClr val="000066"/>
                </a:solidFill>
                <a:latin typeface="Times New Roman" panose="02020603050405020304" pitchFamily="18" charset="0"/>
              </a:rPr>
              <a:t>人们所感受到的图像一般都是由物体反射的光组成的。函数</a:t>
            </a:r>
            <a:r>
              <a:rPr lang="en-US" altLang="zh-CN" b="1" i="1">
                <a:solidFill>
                  <a:srgbClr val="000066"/>
                </a:solidFill>
                <a:latin typeface="Times New Roman" panose="02020603050405020304" pitchFamily="18" charset="0"/>
              </a:rPr>
              <a:t>f(x,y)</a:t>
            </a:r>
            <a:r>
              <a:rPr lang="zh-CN" altLang="en-US" b="1">
                <a:solidFill>
                  <a:srgbClr val="000066"/>
                </a:solidFill>
                <a:latin typeface="Times New Roman" panose="02020603050405020304" pitchFamily="18" charset="0"/>
              </a:rPr>
              <a:t>可由两个分量来表示：</a:t>
            </a:r>
          </a:p>
          <a:p>
            <a:pPr eaLnBrk="1" hangingPunct="1">
              <a:buFontTx/>
              <a:buNone/>
            </a:pPr>
            <a:r>
              <a:rPr lang="zh-CN" altLang="en-US" b="1">
                <a:solidFill>
                  <a:srgbClr val="000066"/>
                </a:solidFill>
                <a:latin typeface="Times New Roman" panose="02020603050405020304" pitchFamily="18" charset="0"/>
              </a:rPr>
              <a:t>      （</a:t>
            </a:r>
            <a:r>
              <a:rPr lang="en-US" altLang="zh-CN" b="1">
                <a:solidFill>
                  <a:srgbClr val="000066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b="1">
                <a:solidFill>
                  <a:srgbClr val="000066"/>
                </a:solidFill>
                <a:latin typeface="Times New Roman" panose="02020603050405020304" pitchFamily="18" charset="0"/>
              </a:rPr>
              <a:t>）入射到观察场景的光源总量；</a:t>
            </a:r>
          </a:p>
          <a:p>
            <a:pPr eaLnBrk="1" hangingPunct="1">
              <a:buFontTx/>
              <a:buNone/>
            </a:pPr>
            <a:r>
              <a:rPr lang="zh-CN" altLang="en-US" b="1">
                <a:solidFill>
                  <a:srgbClr val="000066"/>
                </a:solidFill>
                <a:latin typeface="Times New Roman" panose="02020603050405020304" pitchFamily="18" charset="0"/>
              </a:rPr>
              <a:t>      （</a:t>
            </a:r>
            <a:r>
              <a:rPr lang="en-US" altLang="zh-CN" b="1">
                <a:solidFill>
                  <a:srgbClr val="000066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b="1">
                <a:solidFill>
                  <a:srgbClr val="000066"/>
                </a:solidFill>
                <a:latin typeface="Times New Roman" panose="02020603050405020304" pitchFamily="18" charset="0"/>
              </a:rPr>
              <a:t>）场景中物体反射光的总量。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t>图像感知和获取</a:t>
            </a:r>
          </a:p>
        </p:txBody>
      </p:sp>
      <p:pic>
        <p:nvPicPr>
          <p:cNvPr id="17413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38" y="3621088"/>
            <a:ext cx="436086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38" y="4219575"/>
            <a:ext cx="2074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38" y="4618038"/>
            <a:ext cx="1970087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343275" y="4114800"/>
            <a:ext cx="5800725" cy="1016000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i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i(x,y)</a:t>
            </a:r>
            <a:r>
              <a:rPr lang="zh-CN" altLang="en-US" sz="200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的性质取决于照射源，而</a:t>
            </a:r>
            <a:r>
              <a:rPr lang="en-US" altLang="zh-CN" sz="2000" i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i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i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x,y</a:t>
            </a:r>
            <a:r>
              <a:rPr lang="zh-CN" altLang="en-US" sz="2000" i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取决于成像物体的特性。反射分量限制在</a:t>
            </a:r>
            <a:r>
              <a:rPr lang="en-US" altLang="zh-CN" sz="200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（全吸收）和</a:t>
            </a:r>
            <a:r>
              <a:rPr lang="en-US" altLang="zh-CN" sz="200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（全反射）之间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0" y="5394325"/>
            <a:ext cx="8991600" cy="1528763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在晴朗的白天，太阳在地球表面产生的照度超过</a:t>
            </a:r>
            <a:r>
              <a:rPr lang="en-US" altLang="zh-CN" sz="200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90000lm/m</a:t>
            </a:r>
            <a:r>
              <a:rPr lang="en-US" altLang="zh-CN" sz="2000" baseline="3000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在有云的情况下，这个数值下降到</a:t>
            </a:r>
            <a:r>
              <a:rPr lang="en-US" altLang="zh-CN" sz="200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1000lm/m</a:t>
            </a:r>
            <a:r>
              <a:rPr lang="en-US" altLang="zh-CN" sz="2000" baseline="3000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。在晴朗的夜晚，满月情况下大约为</a:t>
            </a:r>
            <a:r>
              <a:rPr lang="en-US" altLang="zh-CN" sz="200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0.1lm/m2</a:t>
            </a:r>
            <a:r>
              <a:rPr lang="zh-CN" altLang="en-US" sz="200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的照度。类似的，</a:t>
            </a:r>
            <a:r>
              <a:rPr lang="en-US" altLang="zh-CN" sz="200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r(x,y)</a:t>
            </a:r>
            <a:r>
              <a:rPr lang="zh-CN" altLang="en-US" sz="200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的某些典型值：黑天鹅绒为</a:t>
            </a:r>
            <a:r>
              <a:rPr lang="en-US" altLang="zh-CN" sz="200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0.01</a:t>
            </a:r>
            <a:r>
              <a:rPr lang="zh-CN" altLang="en-US" sz="200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，不锈钢为</a:t>
            </a:r>
            <a:r>
              <a:rPr lang="en-US" altLang="zh-CN" sz="200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0.65</a:t>
            </a:r>
            <a:r>
              <a:rPr lang="zh-CN" altLang="en-US" sz="200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，白色墙为</a:t>
            </a:r>
            <a:r>
              <a:rPr lang="en-US" altLang="zh-CN" sz="200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0.80.</a:t>
            </a:r>
          </a:p>
          <a:p>
            <a:pPr eaLnBrk="1" hangingPunct="1"/>
            <a:endParaRPr lang="en-US" altLang="zh-CN" sz="2000" baseline="3000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435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Intrinsic image decomposition</a:t>
            </a:r>
          </a:p>
          <a:p>
            <a:r>
              <a:rPr lang="zh-CN" altLang="en-US"/>
              <a:t>本征图像分解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5" name="Picture 2" descr="E:\Code\IntrinsicDecompSP\IntrinsicDecomposition\TestImages\MIT\raccoon\diffu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50" y="3192463"/>
            <a:ext cx="28194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E:\Code\IntrinsicDecompSP\IntrinsicDecomposition\TestImages\MIT\raccoon\sha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057400"/>
            <a:ext cx="28194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233863"/>
            <a:ext cx="2811463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箭头连接符 4"/>
          <p:cNvCxnSpPr>
            <a:cxnSpLocks noChangeShapeType="1"/>
            <a:stCxn id="5" idx="3"/>
            <a:endCxn id="6" idx="1"/>
          </p:cNvCxnSpPr>
          <p:nvPr/>
        </p:nvCxnSpPr>
        <p:spPr bwMode="auto">
          <a:xfrm flipV="1">
            <a:off x="4083050" y="3065463"/>
            <a:ext cx="565150" cy="1135062"/>
          </a:xfrm>
          <a:prstGeom prst="straightConnector1">
            <a:avLst/>
          </a:prstGeom>
          <a:noFill/>
          <a:ln w="25400">
            <a:solidFill>
              <a:srgbClr val="7CCA62"/>
            </a:solidFill>
            <a:round/>
            <a:headEnd/>
            <a:tailEnd type="arrow" w="med" len="med"/>
          </a:ln>
          <a:effectLst>
            <a:outerShdw blurRad="57150" dist="38100" dir="5400000" algn="ctr" rotWithShape="0">
              <a:srgbClr val="24421A">
                <a:alpha val="48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箭头连接符 9"/>
          <p:cNvCxnSpPr>
            <a:cxnSpLocks noChangeShapeType="1"/>
            <a:stCxn id="5" idx="3"/>
            <a:endCxn id="7" idx="1"/>
          </p:cNvCxnSpPr>
          <p:nvPr/>
        </p:nvCxnSpPr>
        <p:spPr bwMode="auto">
          <a:xfrm>
            <a:off x="4083050" y="4200525"/>
            <a:ext cx="565150" cy="1038225"/>
          </a:xfrm>
          <a:prstGeom prst="straightConnector1">
            <a:avLst/>
          </a:prstGeom>
          <a:noFill/>
          <a:ln w="25400">
            <a:solidFill>
              <a:srgbClr val="7CCA62"/>
            </a:solidFill>
            <a:round/>
            <a:headEnd/>
            <a:tailEnd type="arrow" w="med" len="med"/>
          </a:ln>
          <a:effectLst>
            <a:outerShdw blurRad="57150" dist="38100" dir="5400000" algn="ctr" rotWithShape="0">
              <a:srgbClr val="24421A">
                <a:alpha val="48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图像的数字化</a:t>
            </a:r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>大多数传感器的输出是连续电影波形。为了产生一副数字图像，需要把连续的感知数据转换为数字形式。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>所谓的图像数字化是指将模拟图像经过离散化之后，得到用数字表示的图像。</a:t>
            </a:r>
          </a:p>
          <a:p>
            <a:pPr eaLnBrk="1" hangingPunct="1"/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取样</a:t>
            </a:r>
          </a:p>
          <a:p>
            <a:pPr eaLnBrk="1" hangingPunct="1">
              <a:buFontTx/>
              <a:buNone/>
            </a:pP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>       是将在空间上连续的图像转换成离散的取样点（即像素）集的操作。由于图像是二维分布的信息，所以取样是在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>轴和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y</a:t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>轴两个方向上进行。</a:t>
            </a:r>
          </a:p>
          <a:p>
            <a:pPr eaLnBrk="1" hangingPunct="1">
              <a:buFontTx/>
              <a:buNone/>
            </a:pP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>        取样时的注意点是：取样间隔的选取。取样间隔取得不合适除了画面出现马赛克之外，还会发生频率的混叠现象。</a:t>
            </a:r>
          </a:p>
          <a:p>
            <a:pPr eaLnBrk="1" hangingPunct="1"/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量化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b="1">
                <a:solidFill>
                  <a:srgbClr val="0000FF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>是将各个像素所含的明暗信息离散化后，用数字来表示称为图像的量化，一般的量化值用整数来表示。充分考虑到人眼的识别能力之后，目前非特殊用途的图像均为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8bit</a:t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>量化，即用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0~255</a:t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>描述“黑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~</a:t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>白”。</a:t>
            </a:r>
          </a:p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t>图像感知和获取</a:t>
            </a:r>
          </a:p>
          <a:p>
            <a:pPr>
              <a:defRPr/>
            </a:pPr>
            <a:endParaRPr/>
          </a:p>
        </p:txBody>
      </p:sp>
    </p:spTree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图像数字化 </a:t>
            </a:r>
            <a:r>
              <a:rPr lang="en-US" altLang="zh-CN" dirty="0"/>
              <a:t>— 1D</a:t>
            </a:r>
            <a:r>
              <a:rPr dirty="0"/>
              <a:t>例子</a:t>
            </a:r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t>图像感知和获取</a:t>
            </a:r>
          </a:p>
          <a:p>
            <a:pPr>
              <a:defRPr/>
            </a:pPr>
            <a:endParaRPr/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113" y="9525"/>
            <a:ext cx="1385887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6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209675"/>
            <a:ext cx="6586538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sz="2400" dirty="0"/>
              <a:t>本章重点</a:t>
            </a:r>
            <a:endParaRPr dirty="0"/>
          </a:p>
        </p:txBody>
      </p:sp>
      <p:sp>
        <p:nvSpPr>
          <p:cNvPr id="3075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rgbClr val="0000FF"/>
                </a:solidFill>
              </a:rPr>
              <a:t>图像的获取和感知</a:t>
            </a:r>
            <a:endParaRPr lang="en-US" altLang="zh-CN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zh-CN" altLang="en-US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rgbClr val="0000FF"/>
                </a:solidFill>
              </a:rPr>
              <a:t>图像的数字化</a:t>
            </a:r>
            <a:endParaRPr lang="en-US" altLang="zh-CN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zh-CN" altLang="en-US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rgbClr val="0000FF"/>
                </a:solidFill>
              </a:rPr>
              <a:t>数字图像的描述</a:t>
            </a:r>
            <a:endParaRPr lang="en-US" altLang="zh-CN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zh-CN" altLang="en-US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rgbClr val="0000FF"/>
                </a:solidFill>
              </a:rPr>
              <a:t>连续图像的数学描述</a:t>
            </a:r>
          </a:p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t>第二章  数字图像基础</a:t>
            </a:r>
          </a:p>
          <a:p>
            <a:pPr>
              <a:defRPr/>
            </a:pPr>
            <a:endParaRPr/>
          </a:p>
        </p:txBody>
      </p:sp>
    </p:spTree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图像数字化</a:t>
            </a:r>
            <a:r>
              <a:rPr lang="en-US" altLang="zh-CN" dirty="0"/>
              <a:t>—2D</a:t>
            </a:r>
            <a:endParaRPr dirty="0"/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 bwMode="auto">
          <a:xfrm>
            <a:off x="8191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t>图像感知和获取</a:t>
            </a:r>
          </a:p>
          <a:p>
            <a:pPr>
              <a:defRPr/>
            </a:pPr>
            <a:endParaRPr/>
          </a:p>
        </p:txBody>
      </p:sp>
      <p:pic>
        <p:nvPicPr>
          <p:cNvPr id="21509" name="Picture 3" descr="4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00475"/>
            <a:ext cx="22860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4" descr="量化例图2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800475"/>
            <a:ext cx="2674938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Rectangle 5"/>
          <p:cNvSpPr>
            <a:spLocks noChangeArrowheads="1"/>
          </p:cNvSpPr>
          <p:nvPr/>
        </p:nvSpPr>
        <p:spPr bwMode="auto">
          <a:xfrm>
            <a:off x="6180138" y="2298700"/>
            <a:ext cx="3124200" cy="378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                                      </a:t>
            </a:r>
            <a:endParaRPr kumimoji="1" lang="en-US" altLang="zh-CN" sz="24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endParaRPr kumimoji="1" lang="en-US" altLang="zh-CN" sz="24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endParaRPr kumimoji="1" lang="en-US" altLang="zh-CN" sz="24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endParaRPr kumimoji="1" lang="en-US" altLang="zh-CN" sz="24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endParaRPr kumimoji="1" lang="en-US" altLang="zh-CN" sz="24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endParaRPr kumimoji="1" lang="en-US" altLang="zh-CN" sz="24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endParaRPr kumimoji="1" lang="en-US" altLang="zh-CN" sz="24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kumimoji="1" lang="zh-CN" altLang="en-US" sz="24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量化</a:t>
            </a:r>
            <a:endParaRPr kumimoji="1" lang="en-US" altLang="zh-CN" sz="24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endParaRPr kumimoji="1" lang="en-US" altLang="zh-CN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endParaRPr kumimoji="1" lang="zh-CN" altLang="en-US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512" name="Object 4"/>
          <p:cNvGraphicFramePr>
            <a:graphicFrameLocks noChangeAspect="1"/>
          </p:cNvGraphicFramePr>
          <p:nvPr/>
        </p:nvGraphicFramePr>
        <p:xfrm>
          <a:off x="457200" y="981075"/>
          <a:ext cx="640080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7" name="Visio" r:id="rId5" imgW="3467100" imgH="1432560" progId="Visio.Drawing.11">
                  <p:embed/>
                </p:oleObj>
              </mc:Choice>
              <mc:Fallback>
                <p:oleObj name="Visio" r:id="rId5" imgW="3467100" imgH="143256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981075"/>
                        <a:ext cx="6400800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969696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空间和灰度级分辨率</a:t>
            </a:r>
            <a:br>
              <a:rPr dirty="0"/>
            </a:br>
            <a:endParaRPr dirty="0"/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1800">
                <a:latin typeface="Times New Roman" panose="02020603050405020304" pitchFamily="18" charset="0"/>
              </a:rPr>
              <a:t>取样值是决定一副图像空间分辨率的主要参数，空间分辨率是图像中可辨别的最新细节。</a:t>
            </a:r>
            <a:r>
              <a:rPr lang="en-US" altLang="zh-CN" sz="1800" i="1">
                <a:latin typeface="Times New Roman" panose="02020603050405020304" pitchFamily="18" charset="0"/>
              </a:rPr>
              <a:t>M, N</a:t>
            </a:r>
          </a:p>
          <a:p>
            <a:pPr lvl="1" eaLnBrk="1" hangingPunct="1"/>
            <a:r>
              <a:rPr lang="zh-CN" altLang="en-US" sz="1600">
                <a:latin typeface="Times New Roman" panose="02020603050405020304" pitchFamily="18" charset="0"/>
              </a:rPr>
              <a:t>在取样时，若横向的像素数（列数）为</a:t>
            </a:r>
            <a:r>
              <a:rPr lang="en-US" altLang="zh-CN" sz="1600">
                <a:latin typeface="Times New Roman" panose="02020603050405020304" pitchFamily="18" charset="0"/>
              </a:rPr>
              <a:t>M </a:t>
            </a:r>
            <a:r>
              <a:rPr lang="zh-CN" altLang="en-US" sz="1600">
                <a:latin typeface="Times New Roman" panose="02020603050405020304" pitchFamily="18" charset="0"/>
              </a:rPr>
              <a:t>，纵向的像素数（行数）为</a:t>
            </a:r>
            <a:r>
              <a:rPr lang="en-US" altLang="zh-CN" sz="1600">
                <a:latin typeface="Times New Roman" panose="02020603050405020304" pitchFamily="18" charset="0"/>
              </a:rPr>
              <a:t>N</a:t>
            </a:r>
            <a:r>
              <a:rPr lang="zh-CN" altLang="en-US" sz="1600">
                <a:latin typeface="Times New Roman" panose="02020603050405020304" pitchFamily="18" charset="0"/>
              </a:rPr>
              <a:t>，则图像总像素数为 </a:t>
            </a:r>
            <a:r>
              <a:rPr lang="en-US" altLang="zh-CN" sz="1600">
                <a:latin typeface="Times New Roman" panose="02020603050405020304" pitchFamily="18" charset="0"/>
              </a:rPr>
              <a:t>M x N </a:t>
            </a:r>
            <a:r>
              <a:rPr lang="zh-CN" altLang="en-US" sz="1600">
                <a:latin typeface="Times New Roman" panose="02020603050405020304" pitchFamily="18" charset="0"/>
              </a:rPr>
              <a:t>个像素。   一般来说，采样间隔越大，所得图像像素数越少，空间分辨率低，质量差，严重时出现马赛克效应；采样间隔越小，所得图像像素数越多，空间分辨率高，图像质量好，但数据量大。 </a:t>
            </a:r>
            <a:endParaRPr lang="en-US" altLang="zh-CN"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 sz="1800">
                <a:latin typeface="Times New Roman" panose="02020603050405020304" pitchFamily="18" charset="0"/>
              </a:rPr>
              <a:t>灰度级分辨率是指在灰度级别中可分辨的最小变化，由于硬件方面的要求，灰度级数通常是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r>
              <a:rPr lang="zh-CN" altLang="en-US" sz="1800">
                <a:latin typeface="Times New Roman" panose="02020603050405020304" pitchFamily="18" charset="0"/>
              </a:rPr>
              <a:t>的整数幂。</a:t>
            </a:r>
            <a:endParaRPr lang="en-US" altLang="zh-CN" sz="1800"/>
          </a:p>
          <a:p>
            <a:pPr lvl="1" eaLnBrk="1" hangingPunct="1">
              <a:lnSpc>
                <a:spcPct val="90000"/>
              </a:lnSpc>
            </a:pPr>
            <a:r>
              <a:rPr lang="zh-CN" altLang="en-US" sz="1600"/>
              <a:t>量化等级越多，所得图像层次越丰富，灰度分辨率高，图像质量好，但数据量大；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1600"/>
              <a:t>量化等级越少，图像层次欠丰富，灰度分辨率低，会出现假轮廓现象，图像质量变差，但数据量小</a:t>
            </a:r>
            <a:r>
              <a:rPr lang="en-US" altLang="zh-CN" sz="1600"/>
              <a:t>. </a:t>
            </a:r>
          </a:p>
          <a:p>
            <a:pPr eaLnBrk="1" hangingPunct="1"/>
            <a:endParaRPr lang="zh-CN" altLang="en-US" sz="1800"/>
          </a:p>
          <a:p>
            <a:endParaRPr lang="zh-CN" altLang="en-US" sz="140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t>图像感知和获取</a:t>
            </a:r>
          </a:p>
          <a:p>
            <a:pPr>
              <a:defRPr/>
            </a:pPr>
            <a:endParaRPr/>
          </a:p>
        </p:txBody>
      </p:sp>
      <p:pic>
        <p:nvPicPr>
          <p:cNvPr id="22533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644900"/>
            <a:ext cx="72707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578475"/>
            <a:ext cx="1687513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419600"/>
            <a:ext cx="5943600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直接连接符 9"/>
          <p:cNvCxnSpPr/>
          <p:nvPr/>
        </p:nvCxnSpPr>
        <p:spPr>
          <a:xfrm>
            <a:off x="3352800" y="6248400"/>
            <a:ext cx="5638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空间分辨率</a:t>
            </a:r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t>图像感知和获取</a:t>
            </a:r>
          </a:p>
          <a:p>
            <a:pPr>
              <a:defRPr/>
            </a:pPr>
            <a:endParaRPr/>
          </a:p>
        </p:txBody>
      </p:sp>
      <p:pic>
        <p:nvPicPr>
          <p:cNvPr id="23557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524000"/>
            <a:ext cx="8582025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空间分辨率</a:t>
            </a:r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t>图像感知和获取</a:t>
            </a:r>
          </a:p>
          <a:p>
            <a:pPr>
              <a:defRPr/>
            </a:pPr>
            <a:endParaRPr/>
          </a:p>
        </p:txBody>
      </p:sp>
      <p:pic>
        <p:nvPicPr>
          <p:cNvPr id="24581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93788"/>
            <a:ext cx="7015163" cy="576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灰度级分辨率</a:t>
            </a:r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7539038" cy="4368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t>图像感知和获取</a:t>
            </a:r>
          </a:p>
          <a:p>
            <a:pPr>
              <a:defRPr/>
            </a:pPr>
            <a:endParaRPr/>
          </a:p>
        </p:txBody>
      </p:sp>
      <p:pic>
        <p:nvPicPr>
          <p:cNvPr id="2560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0" y="1685925"/>
            <a:ext cx="5111750" cy="496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1685925"/>
            <a:ext cx="4086225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图像质量的主观判定</a:t>
            </a:r>
          </a:p>
        </p:txBody>
      </p:sp>
      <p:sp>
        <p:nvSpPr>
          <p:cNvPr id="26627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1965</a:t>
            </a:r>
            <a:r>
              <a:rPr lang="zh-CN" altLang="en-US"/>
              <a:t>年</a:t>
            </a:r>
            <a:r>
              <a:rPr lang="en-US" altLang="zh-CN"/>
              <a:t>Huang</a:t>
            </a:r>
            <a:r>
              <a:rPr lang="zh-CN" altLang="en-US"/>
              <a:t>做的实验，研究改变 </a:t>
            </a:r>
            <a:r>
              <a:rPr lang="en-US" altLang="zh-CN" i="1"/>
              <a:t>N</a:t>
            </a:r>
            <a:r>
              <a:rPr lang="en-US" altLang="zh-CN"/>
              <a:t> </a:t>
            </a:r>
            <a:r>
              <a:rPr lang="zh-CN" altLang="en-US"/>
              <a:t>与</a:t>
            </a:r>
            <a:r>
              <a:rPr lang="en-US" altLang="zh-CN"/>
              <a:t> </a:t>
            </a:r>
            <a:r>
              <a:rPr lang="en-US" altLang="zh-CN" i="1"/>
              <a:t>k </a:t>
            </a:r>
            <a:r>
              <a:rPr lang="zh-CN" altLang="en-US"/>
              <a:t>时人对图像质量的评价。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t>图像感知和获取</a:t>
            </a:r>
          </a:p>
          <a:p>
            <a:pPr>
              <a:defRPr/>
            </a:pPr>
            <a:endParaRPr/>
          </a:p>
        </p:txBody>
      </p:sp>
      <p:pic>
        <p:nvPicPr>
          <p:cNvPr id="2662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3962400"/>
            <a:ext cx="624840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913" y="2378075"/>
            <a:ext cx="2667000" cy="436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788" y="2706688"/>
            <a:ext cx="1255712" cy="125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2838450"/>
            <a:ext cx="3341688" cy="334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图像的放大与缩小</a:t>
            </a:r>
          </a:p>
        </p:txBody>
      </p:sp>
      <p:sp>
        <p:nvSpPr>
          <p:cNvPr id="27652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最近邻</a:t>
            </a:r>
            <a:endParaRPr lang="en-US" altLang="zh-CN"/>
          </a:p>
          <a:p>
            <a:r>
              <a:rPr lang="zh-CN" altLang="en-US"/>
              <a:t>双线性插值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t>图像的简单处理</a:t>
            </a:r>
          </a:p>
          <a:p>
            <a:pPr>
              <a:defRPr/>
            </a:pPr>
            <a:endParaRPr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8" y="2843213"/>
            <a:ext cx="3341687" cy="334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8" y="2851150"/>
            <a:ext cx="3322637" cy="332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5" y="2843213"/>
            <a:ext cx="332422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8" y="2838450"/>
            <a:ext cx="3324225" cy="332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-0.45434 -0.000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11022E-16 L 0.46354 -0.0578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77" y="-289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148E-6 L 0.46354 -0.0578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77" y="-28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图像的放大与缩小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endParaRPr/>
          </a:p>
        </p:txBody>
      </p:sp>
      <p:graphicFrame>
        <p:nvGraphicFramePr>
          <p:cNvPr id="28677" name="对象 4"/>
          <p:cNvGraphicFramePr>
            <a:graphicFrameLocks noChangeAspect="1"/>
          </p:cNvGraphicFramePr>
          <p:nvPr/>
        </p:nvGraphicFramePr>
        <p:xfrm>
          <a:off x="914400" y="1323975"/>
          <a:ext cx="2036763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6" name="CorelDRAW" r:id="rId8" imgW="2036024" imgH="2038967" progId="CorelDraw.Graphic.17">
                  <p:embed/>
                </p:oleObj>
              </mc:Choice>
              <mc:Fallback>
                <p:oleObj name="CorelDRAW" r:id="rId8" imgW="2036024" imgH="2038967" progId="CorelDraw.Graphic.17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323975"/>
                        <a:ext cx="2036763" cy="203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对象 5"/>
          <p:cNvGraphicFramePr>
            <a:graphicFrameLocks noChangeAspect="1"/>
          </p:cNvGraphicFramePr>
          <p:nvPr/>
        </p:nvGraphicFramePr>
        <p:xfrm>
          <a:off x="914400" y="1323975"/>
          <a:ext cx="2036763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7" name="CorelDRAW" r:id="rId10" imgW="2036024" imgH="2038967" progId="CorelDraw.Graphic.17">
                  <p:embed/>
                </p:oleObj>
              </mc:Choice>
              <mc:Fallback>
                <p:oleObj name="CorelDRAW" r:id="rId10" imgW="2036024" imgH="2038967" progId="CorelDraw.Graphic.17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323975"/>
                        <a:ext cx="2036763" cy="203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838200" y="1238250"/>
            <a:ext cx="1295400" cy="1219200"/>
          </a:xfrm>
          <a:prstGeom prst="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8680" name="图片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73025"/>
            <a:ext cx="5867400" cy="411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1" name="图片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5" y="4446588"/>
            <a:ext cx="37211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2" name="图片 3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4894263"/>
            <a:ext cx="4187825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3" name="图片 3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5715000"/>
            <a:ext cx="8167688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4" name="图片 3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200" y="6157913"/>
            <a:ext cx="4565650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5" name="图片 3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6577013"/>
            <a:ext cx="3276600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6" name="文本框 38"/>
          <p:cNvSpPr txBox="1">
            <a:spLocks noChangeArrowheads="1"/>
          </p:cNvSpPr>
          <p:nvPr/>
        </p:nvSpPr>
        <p:spPr bwMode="auto">
          <a:xfrm>
            <a:off x="412750" y="4114800"/>
            <a:ext cx="877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线插：</a:t>
            </a:r>
          </a:p>
        </p:txBody>
      </p:sp>
      <p:sp>
        <p:nvSpPr>
          <p:cNvPr id="28687" name="文本框 39"/>
          <p:cNvSpPr txBox="1">
            <a:spLocks noChangeArrowheads="1"/>
          </p:cNvSpPr>
          <p:nvPr/>
        </p:nvSpPr>
        <p:spPr bwMode="auto">
          <a:xfrm>
            <a:off x="390525" y="5276850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双线插：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BF14567-3DE9-449F-A010-FC2CEFF6B830}"/>
                  </a:ext>
                </a:extLst>
              </p:cNvPr>
              <p:cNvSpPr txBox="1"/>
              <p:nvPr/>
            </p:nvSpPr>
            <p:spPr>
              <a:xfrm>
                <a:off x="8304025" y="5367491"/>
                <a:ext cx="5216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BF14567-3DE9-449F-A010-FC2CEFF6B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025" y="5367491"/>
                <a:ext cx="52161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A790AA4-E586-4132-A7D5-0B5322F891DC}"/>
              </a:ext>
            </a:extLst>
          </p:cNvPr>
          <p:cNvCxnSpPr>
            <a:cxnSpLocks/>
            <a:stCxn id="28683" idx="3"/>
          </p:cNvCxnSpPr>
          <p:nvPr/>
        </p:nvCxnSpPr>
        <p:spPr>
          <a:xfrm flipH="1">
            <a:off x="8304026" y="5838825"/>
            <a:ext cx="3018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612260D8-116A-47DF-998B-822818870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像素之间的连通关系</a:t>
            </a:r>
          </a:p>
        </p:txBody>
      </p:sp>
      <p:sp>
        <p:nvSpPr>
          <p:cNvPr id="29699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t>图像的简单处理</a:t>
            </a:r>
          </a:p>
          <a:p>
            <a:pPr>
              <a:defRPr/>
            </a:pPr>
            <a:endParaRPr/>
          </a:p>
        </p:txBody>
      </p:sp>
      <p:grpSp>
        <p:nvGrpSpPr>
          <p:cNvPr id="29701" name="组合 5"/>
          <p:cNvGrpSpPr>
            <a:grpSpLocks/>
          </p:cNvGrpSpPr>
          <p:nvPr/>
        </p:nvGrpSpPr>
        <p:grpSpPr bwMode="auto">
          <a:xfrm>
            <a:off x="1716088" y="1957388"/>
            <a:ext cx="1676400" cy="1600200"/>
            <a:chOff x="1905000" y="2438400"/>
            <a:chExt cx="1066800" cy="990600"/>
          </a:xfrm>
        </p:grpSpPr>
        <p:sp>
          <p:nvSpPr>
            <p:cNvPr id="29724" name="Oval 5"/>
            <p:cNvSpPr>
              <a:spLocks noChangeArrowheads="1"/>
            </p:cNvSpPr>
            <p:nvPr/>
          </p:nvSpPr>
          <p:spPr bwMode="auto">
            <a:xfrm>
              <a:off x="2362200" y="2895600"/>
              <a:ext cx="152400" cy="1524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u="sng">
                <a:latin typeface="Constantia" panose="0203060205030603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9725" name="Oval 6"/>
            <p:cNvSpPr>
              <a:spLocks noChangeArrowheads="1"/>
            </p:cNvSpPr>
            <p:nvPr/>
          </p:nvSpPr>
          <p:spPr bwMode="auto">
            <a:xfrm>
              <a:off x="1905000" y="2895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u="sng">
                <a:latin typeface="Constantia" panose="0203060205030603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9726" name="Oval 7"/>
            <p:cNvSpPr>
              <a:spLocks noChangeArrowheads="1"/>
            </p:cNvSpPr>
            <p:nvPr/>
          </p:nvSpPr>
          <p:spPr bwMode="auto">
            <a:xfrm>
              <a:off x="2362200" y="2438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u="sng">
                <a:latin typeface="Constantia" panose="0203060205030603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9727" name="Oval 8"/>
            <p:cNvSpPr>
              <a:spLocks noChangeArrowheads="1"/>
            </p:cNvSpPr>
            <p:nvPr/>
          </p:nvSpPr>
          <p:spPr bwMode="auto">
            <a:xfrm>
              <a:off x="2819400" y="2895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u="sng">
                <a:latin typeface="Constantia" panose="0203060205030603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9728" name="Oval 9"/>
            <p:cNvSpPr>
              <a:spLocks noChangeArrowheads="1"/>
            </p:cNvSpPr>
            <p:nvPr/>
          </p:nvSpPr>
          <p:spPr bwMode="auto">
            <a:xfrm>
              <a:off x="2362200" y="3276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u="sng">
                <a:latin typeface="Constantia" panose="0203060205030603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9729" name="Line 10"/>
            <p:cNvSpPr>
              <a:spLocks noChangeShapeType="1"/>
            </p:cNvSpPr>
            <p:nvPr/>
          </p:nvSpPr>
          <p:spPr bwMode="auto">
            <a:xfrm flipV="1">
              <a:off x="2438400" y="2514600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0" name="Line 11"/>
            <p:cNvSpPr>
              <a:spLocks noChangeShapeType="1"/>
            </p:cNvSpPr>
            <p:nvPr/>
          </p:nvSpPr>
          <p:spPr bwMode="auto">
            <a:xfrm flipV="1">
              <a:off x="2438400" y="2895600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1" name="Line 12"/>
            <p:cNvSpPr>
              <a:spLocks noChangeShapeType="1"/>
            </p:cNvSpPr>
            <p:nvPr/>
          </p:nvSpPr>
          <p:spPr bwMode="auto">
            <a:xfrm>
              <a:off x="2438400" y="29718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2" name="Line 13"/>
            <p:cNvSpPr>
              <a:spLocks noChangeShapeType="1"/>
            </p:cNvSpPr>
            <p:nvPr/>
          </p:nvSpPr>
          <p:spPr bwMode="auto">
            <a:xfrm>
              <a:off x="1981200" y="29718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702" name="组合 6"/>
          <p:cNvGrpSpPr>
            <a:grpSpLocks/>
          </p:cNvGrpSpPr>
          <p:nvPr/>
        </p:nvGrpSpPr>
        <p:grpSpPr bwMode="auto">
          <a:xfrm>
            <a:off x="5943600" y="2081213"/>
            <a:ext cx="1704975" cy="1582737"/>
            <a:chOff x="6019800" y="2209800"/>
            <a:chExt cx="1066800" cy="990600"/>
          </a:xfrm>
        </p:grpSpPr>
        <p:sp>
          <p:nvSpPr>
            <p:cNvPr id="29709" name="Oval 14"/>
            <p:cNvSpPr>
              <a:spLocks noChangeArrowheads="1"/>
            </p:cNvSpPr>
            <p:nvPr/>
          </p:nvSpPr>
          <p:spPr bwMode="auto">
            <a:xfrm>
              <a:off x="6477000" y="2667000"/>
              <a:ext cx="152400" cy="1524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u="sng">
                <a:latin typeface="Constantia" panose="0203060205030603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9710" name="Oval 15"/>
            <p:cNvSpPr>
              <a:spLocks noChangeArrowheads="1"/>
            </p:cNvSpPr>
            <p:nvPr/>
          </p:nvSpPr>
          <p:spPr bwMode="auto">
            <a:xfrm>
              <a:off x="6019800" y="26670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u="sng">
                <a:latin typeface="Constantia" panose="0203060205030603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9711" name="Oval 16"/>
            <p:cNvSpPr>
              <a:spLocks noChangeArrowheads="1"/>
            </p:cNvSpPr>
            <p:nvPr/>
          </p:nvSpPr>
          <p:spPr bwMode="auto">
            <a:xfrm>
              <a:off x="6477000" y="2209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u="sng">
                <a:latin typeface="Constantia" panose="0203060205030603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9712" name="Oval 17"/>
            <p:cNvSpPr>
              <a:spLocks noChangeArrowheads="1"/>
            </p:cNvSpPr>
            <p:nvPr/>
          </p:nvSpPr>
          <p:spPr bwMode="auto">
            <a:xfrm>
              <a:off x="6934200" y="26670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u="sng">
                <a:latin typeface="Constantia" panose="0203060205030603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9713" name="Oval 18"/>
            <p:cNvSpPr>
              <a:spLocks noChangeArrowheads="1"/>
            </p:cNvSpPr>
            <p:nvPr/>
          </p:nvSpPr>
          <p:spPr bwMode="auto">
            <a:xfrm>
              <a:off x="6477000" y="30480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u="sng">
                <a:latin typeface="Constantia" panose="0203060205030603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9714" name="Line 19"/>
            <p:cNvSpPr>
              <a:spLocks noChangeShapeType="1"/>
            </p:cNvSpPr>
            <p:nvPr/>
          </p:nvSpPr>
          <p:spPr bwMode="auto">
            <a:xfrm flipV="1">
              <a:off x="6553200" y="2286000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5" name="Line 20"/>
            <p:cNvSpPr>
              <a:spLocks noChangeShapeType="1"/>
            </p:cNvSpPr>
            <p:nvPr/>
          </p:nvSpPr>
          <p:spPr bwMode="auto">
            <a:xfrm flipV="1">
              <a:off x="6553200" y="2667000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6" name="Line 21"/>
            <p:cNvSpPr>
              <a:spLocks noChangeShapeType="1"/>
            </p:cNvSpPr>
            <p:nvPr/>
          </p:nvSpPr>
          <p:spPr bwMode="auto">
            <a:xfrm>
              <a:off x="6553200" y="27432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7" name="Line 22"/>
            <p:cNvSpPr>
              <a:spLocks noChangeShapeType="1"/>
            </p:cNvSpPr>
            <p:nvPr/>
          </p:nvSpPr>
          <p:spPr bwMode="auto">
            <a:xfrm>
              <a:off x="6096000" y="27432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8" name="Oval 24"/>
            <p:cNvSpPr>
              <a:spLocks noChangeArrowheads="1"/>
            </p:cNvSpPr>
            <p:nvPr/>
          </p:nvSpPr>
          <p:spPr bwMode="auto">
            <a:xfrm>
              <a:off x="6934200" y="2209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u="sng">
                <a:latin typeface="Constantia" panose="0203060205030603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9719" name="Oval 25"/>
            <p:cNvSpPr>
              <a:spLocks noChangeArrowheads="1"/>
            </p:cNvSpPr>
            <p:nvPr/>
          </p:nvSpPr>
          <p:spPr bwMode="auto">
            <a:xfrm>
              <a:off x="6934200" y="30480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u="sng">
                <a:latin typeface="Constantia" panose="0203060205030603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9720" name="Oval 26"/>
            <p:cNvSpPr>
              <a:spLocks noChangeArrowheads="1"/>
            </p:cNvSpPr>
            <p:nvPr/>
          </p:nvSpPr>
          <p:spPr bwMode="auto">
            <a:xfrm>
              <a:off x="6019800" y="30480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u="sng">
                <a:latin typeface="Constantia" panose="0203060205030603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9721" name="Oval 27"/>
            <p:cNvSpPr>
              <a:spLocks noChangeArrowheads="1"/>
            </p:cNvSpPr>
            <p:nvPr/>
          </p:nvSpPr>
          <p:spPr bwMode="auto">
            <a:xfrm>
              <a:off x="6019800" y="2209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u="sng">
                <a:latin typeface="Constantia" panose="0203060205030603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9722" name="Line 28"/>
            <p:cNvSpPr>
              <a:spLocks noChangeShapeType="1"/>
            </p:cNvSpPr>
            <p:nvPr/>
          </p:nvSpPr>
          <p:spPr bwMode="auto">
            <a:xfrm flipV="1">
              <a:off x="6096000" y="2286000"/>
              <a:ext cx="9144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3" name="Line 29"/>
            <p:cNvSpPr>
              <a:spLocks noChangeShapeType="1"/>
            </p:cNvSpPr>
            <p:nvPr/>
          </p:nvSpPr>
          <p:spPr bwMode="auto">
            <a:xfrm>
              <a:off x="6096000" y="2286000"/>
              <a:ext cx="9144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9703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3848100"/>
            <a:ext cx="5084762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88" y="4565650"/>
            <a:ext cx="5287962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0" y="5051425"/>
            <a:ext cx="59690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6" name="Text Box 32"/>
          <p:cNvSpPr txBox="1">
            <a:spLocks noChangeArrowheads="1"/>
          </p:cNvSpPr>
          <p:nvPr/>
        </p:nvSpPr>
        <p:spPr bwMode="auto">
          <a:xfrm>
            <a:off x="377825" y="5403850"/>
            <a:ext cx="50911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4-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连通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: p,q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为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4-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连通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当且公当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p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在集合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N</a:t>
            </a:r>
            <a:r>
              <a:rPr lang="en-US" altLang="zh-CN" baseline="-250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(q)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中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07" name="Text Box 33"/>
          <p:cNvSpPr txBox="1">
            <a:spLocks noChangeArrowheads="1"/>
          </p:cNvSpPr>
          <p:nvPr/>
        </p:nvSpPr>
        <p:spPr bwMode="auto">
          <a:xfrm>
            <a:off x="393700" y="5838825"/>
            <a:ext cx="50911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4-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连通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: p,q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为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4-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连通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当且公当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p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在集合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N</a:t>
            </a:r>
            <a:r>
              <a:rPr lang="en-US" altLang="zh-CN" baseline="-2500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(q)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中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08" name="Text Box 34"/>
          <p:cNvSpPr txBox="1">
            <a:spLocks noChangeArrowheads="1"/>
          </p:cNvSpPr>
          <p:nvPr/>
        </p:nvSpPr>
        <p:spPr bwMode="auto">
          <a:xfrm>
            <a:off x="393700" y="6281738"/>
            <a:ext cx="5803900" cy="368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注意：如果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在集合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N</a:t>
            </a:r>
            <a:r>
              <a:rPr lang="en-US" altLang="zh-CN" baseline="-25000">
                <a:latin typeface="Arial" panose="020B0604020202020204" pitchFamily="34" charset="0"/>
                <a:cs typeface="Arial" panose="020B0604020202020204" pitchFamily="34" charset="0"/>
              </a:rPr>
              <a:t>4/8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(q),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那么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q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一定也在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N</a:t>
            </a:r>
            <a:r>
              <a:rPr lang="en-US" altLang="zh-CN" baseline="-25000">
                <a:latin typeface="Arial" panose="020B0604020202020204" pitchFamily="34" charset="0"/>
                <a:cs typeface="Arial" panose="020B0604020202020204" pitchFamily="34" charset="0"/>
              </a:rPr>
              <a:t>4/8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(p)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中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像素之间距离的定义</a:t>
            </a:r>
          </a:p>
        </p:txBody>
      </p:sp>
      <p:sp>
        <p:nvSpPr>
          <p:cNvPr id="30723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常见的距离定义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0725" name="Text Box 4"/>
          <p:cNvSpPr txBox="1">
            <a:spLocks noChangeArrowheads="1"/>
          </p:cNvSpPr>
          <p:nvPr/>
        </p:nvSpPr>
        <p:spPr bwMode="auto">
          <a:xfrm>
            <a:off x="768350" y="2427288"/>
            <a:ext cx="2165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Euclidean distance </a:t>
            </a:r>
          </a:p>
          <a:p>
            <a:pPr algn="ctr" eaLnBrk="1" hangingPunct="1"/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(2-norm)</a:t>
            </a:r>
          </a:p>
        </p:txBody>
      </p:sp>
      <p:sp>
        <p:nvSpPr>
          <p:cNvPr id="30726" name="Text Box 5"/>
          <p:cNvSpPr txBox="1">
            <a:spLocks noChangeArrowheads="1"/>
          </p:cNvSpPr>
          <p:nvPr/>
        </p:nvSpPr>
        <p:spPr bwMode="auto">
          <a:xfrm>
            <a:off x="3686175" y="2390775"/>
            <a:ext cx="220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zh-CN" baseline="-250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distance </a:t>
            </a:r>
          </a:p>
          <a:p>
            <a:pPr algn="ctr" eaLnBrk="1" hangingPunct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(city-block distance)</a:t>
            </a:r>
            <a:endParaRPr lang="en-US" altLang="zh-CN" i="1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0727" name="Text Box 6"/>
          <p:cNvSpPr txBox="1">
            <a:spLocks noChangeArrowheads="1"/>
          </p:cNvSpPr>
          <p:nvPr/>
        </p:nvSpPr>
        <p:spPr bwMode="auto">
          <a:xfrm>
            <a:off x="6194425" y="2314575"/>
            <a:ext cx="2432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zh-CN" baseline="-2500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distance </a:t>
            </a:r>
          </a:p>
          <a:p>
            <a:pPr algn="ctr" eaLnBrk="1" hangingPunct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(checkboard distance)</a:t>
            </a:r>
            <a:endParaRPr lang="en-US" altLang="zh-CN" i="1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30728" name="组合 160"/>
          <p:cNvGrpSpPr>
            <a:grpSpLocks/>
          </p:cNvGrpSpPr>
          <p:nvPr/>
        </p:nvGrpSpPr>
        <p:grpSpPr bwMode="auto">
          <a:xfrm>
            <a:off x="628650" y="3582988"/>
            <a:ext cx="7696200" cy="2057400"/>
            <a:chOff x="838200" y="2819400"/>
            <a:chExt cx="7696200" cy="2057400"/>
          </a:xfrm>
        </p:grpSpPr>
        <p:grpSp>
          <p:nvGrpSpPr>
            <p:cNvPr id="30729" name="Group 7"/>
            <p:cNvGrpSpPr>
              <a:grpSpLocks/>
            </p:cNvGrpSpPr>
            <p:nvPr/>
          </p:nvGrpSpPr>
          <p:grpSpPr bwMode="auto">
            <a:xfrm>
              <a:off x="838200" y="2819400"/>
              <a:ext cx="1981200" cy="2057400"/>
              <a:chOff x="3408" y="1152"/>
              <a:chExt cx="960" cy="960"/>
            </a:xfrm>
          </p:grpSpPr>
          <p:sp>
            <p:nvSpPr>
              <p:cNvPr id="30857" name="Rectangle 8"/>
              <p:cNvSpPr>
                <a:spLocks noChangeArrowheads="1"/>
              </p:cNvSpPr>
              <p:nvPr/>
            </p:nvSpPr>
            <p:spPr bwMode="auto">
              <a:xfrm>
                <a:off x="3408" y="1152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58" name="Rectangle 9"/>
              <p:cNvSpPr>
                <a:spLocks noChangeArrowheads="1"/>
              </p:cNvSpPr>
              <p:nvPr/>
            </p:nvSpPr>
            <p:spPr bwMode="auto">
              <a:xfrm>
                <a:off x="3600" y="1152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59" name="Rectangle 10"/>
              <p:cNvSpPr>
                <a:spLocks noChangeArrowheads="1"/>
              </p:cNvSpPr>
              <p:nvPr/>
            </p:nvSpPr>
            <p:spPr bwMode="auto">
              <a:xfrm>
                <a:off x="3792" y="1152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60" name="Rectangle 11"/>
              <p:cNvSpPr>
                <a:spLocks noChangeArrowheads="1"/>
              </p:cNvSpPr>
              <p:nvPr/>
            </p:nvSpPr>
            <p:spPr bwMode="auto">
              <a:xfrm>
                <a:off x="3984" y="1152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61" name="Rectangle 12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62" name="Rectangle 13"/>
              <p:cNvSpPr>
                <a:spLocks noChangeArrowheads="1"/>
              </p:cNvSpPr>
              <p:nvPr/>
            </p:nvSpPr>
            <p:spPr bwMode="auto">
              <a:xfrm>
                <a:off x="3408" y="1344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63" name="Rectangle 14"/>
              <p:cNvSpPr>
                <a:spLocks noChangeArrowheads="1"/>
              </p:cNvSpPr>
              <p:nvPr/>
            </p:nvSpPr>
            <p:spPr bwMode="auto">
              <a:xfrm>
                <a:off x="3600" y="1344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64" name="Rectangle 15"/>
              <p:cNvSpPr>
                <a:spLocks noChangeArrowheads="1"/>
              </p:cNvSpPr>
              <p:nvPr/>
            </p:nvSpPr>
            <p:spPr bwMode="auto">
              <a:xfrm>
                <a:off x="3792" y="1344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65" name="Rectangle 16"/>
              <p:cNvSpPr>
                <a:spLocks noChangeArrowheads="1"/>
              </p:cNvSpPr>
              <p:nvPr/>
            </p:nvSpPr>
            <p:spPr bwMode="auto">
              <a:xfrm>
                <a:off x="3984" y="1344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66" name="Rectangle 17"/>
              <p:cNvSpPr>
                <a:spLocks noChangeArrowheads="1"/>
              </p:cNvSpPr>
              <p:nvPr/>
            </p:nvSpPr>
            <p:spPr bwMode="auto">
              <a:xfrm>
                <a:off x="4176" y="1344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67" name="Rectangle 18"/>
              <p:cNvSpPr>
                <a:spLocks noChangeArrowheads="1"/>
              </p:cNvSpPr>
              <p:nvPr/>
            </p:nvSpPr>
            <p:spPr bwMode="auto">
              <a:xfrm>
                <a:off x="3408" y="1536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68" name="Rectangle 19"/>
              <p:cNvSpPr>
                <a:spLocks noChangeArrowheads="1"/>
              </p:cNvSpPr>
              <p:nvPr/>
            </p:nvSpPr>
            <p:spPr bwMode="auto">
              <a:xfrm>
                <a:off x="3600" y="1536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69" name="Rectangle 20"/>
              <p:cNvSpPr>
                <a:spLocks noChangeArrowheads="1"/>
              </p:cNvSpPr>
              <p:nvPr/>
            </p:nvSpPr>
            <p:spPr bwMode="auto">
              <a:xfrm>
                <a:off x="3792" y="1536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70" name="Rectangle 21"/>
              <p:cNvSpPr>
                <a:spLocks noChangeArrowheads="1"/>
              </p:cNvSpPr>
              <p:nvPr/>
            </p:nvSpPr>
            <p:spPr bwMode="auto">
              <a:xfrm>
                <a:off x="3984" y="1536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71" name="Rectangle 22"/>
              <p:cNvSpPr>
                <a:spLocks noChangeArrowheads="1"/>
              </p:cNvSpPr>
              <p:nvPr/>
            </p:nvSpPr>
            <p:spPr bwMode="auto">
              <a:xfrm>
                <a:off x="4176" y="1536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72" name="Rectangle 23"/>
              <p:cNvSpPr>
                <a:spLocks noChangeArrowheads="1"/>
              </p:cNvSpPr>
              <p:nvPr/>
            </p:nvSpPr>
            <p:spPr bwMode="auto">
              <a:xfrm>
                <a:off x="3408" y="1728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73" name="Rectangle 24"/>
              <p:cNvSpPr>
                <a:spLocks noChangeArrowheads="1"/>
              </p:cNvSpPr>
              <p:nvPr/>
            </p:nvSpPr>
            <p:spPr bwMode="auto">
              <a:xfrm>
                <a:off x="3600" y="1728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74" name="Rectangle 25"/>
              <p:cNvSpPr>
                <a:spLocks noChangeArrowheads="1"/>
              </p:cNvSpPr>
              <p:nvPr/>
            </p:nvSpPr>
            <p:spPr bwMode="auto">
              <a:xfrm>
                <a:off x="3792" y="1728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75" name="Rectangle 26"/>
              <p:cNvSpPr>
                <a:spLocks noChangeArrowheads="1"/>
              </p:cNvSpPr>
              <p:nvPr/>
            </p:nvSpPr>
            <p:spPr bwMode="auto">
              <a:xfrm>
                <a:off x="3984" y="1728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76" name="Rectangle 27"/>
              <p:cNvSpPr>
                <a:spLocks noChangeArrowheads="1"/>
              </p:cNvSpPr>
              <p:nvPr/>
            </p:nvSpPr>
            <p:spPr bwMode="auto">
              <a:xfrm>
                <a:off x="4176" y="1728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77" name="Rectangle 28"/>
              <p:cNvSpPr>
                <a:spLocks noChangeArrowheads="1"/>
              </p:cNvSpPr>
              <p:nvPr/>
            </p:nvSpPr>
            <p:spPr bwMode="auto">
              <a:xfrm>
                <a:off x="3408" y="1920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78" name="Rectangle 29"/>
              <p:cNvSpPr>
                <a:spLocks noChangeArrowheads="1"/>
              </p:cNvSpPr>
              <p:nvPr/>
            </p:nvSpPr>
            <p:spPr bwMode="auto">
              <a:xfrm>
                <a:off x="3600" y="1920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79" name="Rectangle 30"/>
              <p:cNvSpPr>
                <a:spLocks noChangeArrowheads="1"/>
              </p:cNvSpPr>
              <p:nvPr/>
            </p:nvSpPr>
            <p:spPr bwMode="auto">
              <a:xfrm>
                <a:off x="3792" y="1920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80" name="Rectangle 3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81" name="Rectangle 32"/>
              <p:cNvSpPr>
                <a:spLocks noChangeArrowheads="1"/>
              </p:cNvSpPr>
              <p:nvPr/>
            </p:nvSpPr>
            <p:spPr bwMode="auto">
              <a:xfrm>
                <a:off x="4176" y="1920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0730" name="Group 33"/>
            <p:cNvGrpSpPr>
              <a:grpSpLocks/>
            </p:cNvGrpSpPr>
            <p:nvPr/>
          </p:nvGrpSpPr>
          <p:grpSpPr bwMode="auto">
            <a:xfrm>
              <a:off x="3962400" y="2819400"/>
              <a:ext cx="1981200" cy="2057400"/>
              <a:chOff x="3408" y="1152"/>
              <a:chExt cx="960" cy="960"/>
            </a:xfrm>
          </p:grpSpPr>
          <p:sp>
            <p:nvSpPr>
              <p:cNvPr id="30832" name="Rectangle 34"/>
              <p:cNvSpPr>
                <a:spLocks noChangeArrowheads="1"/>
              </p:cNvSpPr>
              <p:nvPr/>
            </p:nvSpPr>
            <p:spPr bwMode="auto">
              <a:xfrm>
                <a:off x="3408" y="1152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33" name="Rectangle 35"/>
              <p:cNvSpPr>
                <a:spLocks noChangeArrowheads="1"/>
              </p:cNvSpPr>
              <p:nvPr/>
            </p:nvSpPr>
            <p:spPr bwMode="auto">
              <a:xfrm>
                <a:off x="3600" y="1152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34" name="Rectangle 36"/>
              <p:cNvSpPr>
                <a:spLocks noChangeArrowheads="1"/>
              </p:cNvSpPr>
              <p:nvPr/>
            </p:nvSpPr>
            <p:spPr bwMode="auto">
              <a:xfrm>
                <a:off x="3792" y="1152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35" name="Rectangle 37"/>
              <p:cNvSpPr>
                <a:spLocks noChangeArrowheads="1"/>
              </p:cNvSpPr>
              <p:nvPr/>
            </p:nvSpPr>
            <p:spPr bwMode="auto">
              <a:xfrm>
                <a:off x="3984" y="1152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36" name="Rectangle 38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37" name="Rectangle 39"/>
              <p:cNvSpPr>
                <a:spLocks noChangeArrowheads="1"/>
              </p:cNvSpPr>
              <p:nvPr/>
            </p:nvSpPr>
            <p:spPr bwMode="auto">
              <a:xfrm>
                <a:off x="3408" y="1344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38" name="Rectangle 40"/>
              <p:cNvSpPr>
                <a:spLocks noChangeArrowheads="1"/>
              </p:cNvSpPr>
              <p:nvPr/>
            </p:nvSpPr>
            <p:spPr bwMode="auto">
              <a:xfrm>
                <a:off x="3600" y="1344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39" name="Rectangle 41"/>
              <p:cNvSpPr>
                <a:spLocks noChangeArrowheads="1"/>
              </p:cNvSpPr>
              <p:nvPr/>
            </p:nvSpPr>
            <p:spPr bwMode="auto">
              <a:xfrm>
                <a:off x="3792" y="1344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40" name="Rectangle 42"/>
              <p:cNvSpPr>
                <a:spLocks noChangeArrowheads="1"/>
              </p:cNvSpPr>
              <p:nvPr/>
            </p:nvSpPr>
            <p:spPr bwMode="auto">
              <a:xfrm>
                <a:off x="3984" y="1344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41" name="Rectangle 43"/>
              <p:cNvSpPr>
                <a:spLocks noChangeArrowheads="1"/>
              </p:cNvSpPr>
              <p:nvPr/>
            </p:nvSpPr>
            <p:spPr bwMode="auto">
              <a:xfrm>
                <a:off x="4176" y="1344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42" name="Rectangle 44"/>
              <p:cNvSpPr>
                <a:spLocks noChangeArrowheads="1"/>
              </p:cNvSpPr>
              <p:nvPr/>
            </p:nvSpPr>
            <p:spPr bwMode="auto">
              <a:xfrm>
                <a:off x="3408" y="1536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43" name="Rectangle 45"/>
              <p:cNvSpPr>
                <a:spLocks noChangeArrowheads="1"/>
              </p:cNvSpPr>
              <p:nvPr/>
            </p:nvSpPr>
            <p:spPr bwMode="auto">
              <a:xfrm>
                <a:off x="3600" y="1536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44" name="Rectangle 46"/>
              <p:cNvSpPr>
                <a:spLocks noChangeArrowheads="1"/>
              </p:cNvSpPr>
              <p:nvPr/>
            </p:nvSpPr>
            <p:spPr bwMode="auto">
              <a:xfrm>
                <a:off x="3792" y="1536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45" name="Rectangle 47"/>
              <p:cNvSpPr>
                <a:spLocks noChangeArrowheads="1"/>
              </p:cNvSpPr>
              <p:nvPr/>
            </p:nvSpPr>
            <p:spPr bwMode="auto">
              <a:xfrm>
                <a:off x="3984" y="1536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46" name="Rectangle 48"/>
              <p:cNvSpPr>
                <a:spLocks noChangeArrowheads="1"/>
              </p:cNvSpPr>
              <p:nvPr/>
            </p:nvSpPr>
            <p:spPr bwMode="auto">
              <a:xfrm>
                <a:off x="4176" y="1536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47" name="Rectangle 49"/>
              <p:cNvSpPr>
                <a:spLocks noChangeArrowheads="1"/>
              </p:cNvSpPr>
              <p:nvPr/>
            </p:nvSpPr>
            <p:spPr bwMode="auto">
              <a:xfrm>
                <a:off x="3408" y="1728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48" name="Rectangle 50"/>
              <p:cNvSpPr>
                <a:spLocks noChangeArrowheads="1"/>
              </p:cNvSpPr>
              <p:nvPr/>
            </p:nvSpPr>
            <p:spPr bwMode="auto">
              <a:xfrm>
                <a:off x="3600" y="1728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49" name="Rectangle 51"/>
              <p:cNvSpPr>
                <a:spLocks noChangeArrowheads="1"/>
              </p:cNvSpPr>
              <p:nvPr/>
            </p:nvSpPr>
            <p:spPr bwMode="auto">
              <a:xfrm>
                <a:off x="3792" y="1728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50" name="Rectangle 52"/>
              <p:cNvSpPr>
                <a:spLocks noChangeArrowheads="1"/>
              </p:cNvSpPr>
              <p:nvPr/>
            </p:nvSpPr>
            <p:spPr bwMode="auto">
              <a:xfrm>
                <a:off x="3984" y="1728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51" name="Rectangle 53"/>
              <p:cNvSpPr>
                <a:spLocks noChangeArrowheads="1"/>
              </p:cNvSpPr>
              <p:nvPr/>
            </p:nvSpPr>
            <p:spPr bwMode="auto">
              <a:xfrm>
                <a:off x="4176" y="1728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52" name="Rectangle 54"/>
              <p:cNvSpPr>
                <a:spLocks noChangeArrowheads="1"/>
              </p:cNvSpPr>
              <p:nvPr/>
            </p:nvSpPr>
            <p:spPr bwMode="auto">
              <a:xfrm>
                <a:off x="3408" y="1920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53" name="Rectangle 55"/>
              <p:cNvSpPr>
                <a:spLocks noChangeArrowheads="1"/>
              </p:cNvSpPr>
              <p:nvPr/>
            </p:nvSpPr>
            <p:spPr bwMode="auto">
              <a:xfrm>
                <a:off x="3600" y="1920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54" name="Rectangle 56"/>
              <p:cNvSpPr>
                <a:spLocks noChangeArrowheads="1"/>
              </p:cNvSpPr>
              <p:nvPr/>
            </p:nvSpPr>
            <p:spPr bwMode="auto">
              <a:xfrm>
                <a:off x="3792" y="1920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55" name="Rectangle 57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56" name="Rectangle 58"/>
              <p:cNvSpPr>
                <a:spLocks noChangeArrowheads="1"/>
              </p:cNvSpPr>
              <p:nvPr/>
            </p:nvSpPr>
            <p:spPr bwMode="auto">
              <a:xfrm>
                <a:off x="4176" y="1920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0731" name="Group 59"/>
            <p:cNvGrpSpPr>
              <a:grpSpLocks/>
            </p:cNvGrpSpPr>
            <p:nvPr/>
          </p:nvGrpSpPr>
          <p:grpSpPr bwMode="auto">
            <a:xfrm>
              <a:off x="6553200" y="2819400"/>
              <a:ext cx="1981200" cy="2057400"/>
              <a:chOff x="3408" y="1152"/>
              <a:chExt cx="960" cy="960"/>
            </a:xfrm>
          </p:grpSpPr>
          <p:sp>
            <p:nvSpPr>
              <p:cNvPr id="30807" name="Rectangle 60"/>
              <p:cNvSpPr>
                <a:spLocks noChangeArrowheads="1"/>
              </p:cNvSpPr>
              <p:nvPr/>
            </p:nvSpPr>
            <p:spPr bwMode="auto">
              <a:xfrm>
                <a:off x="3408" y="1152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08" name="Rectangle 61"/>
              <p:cNvSpPr>
                <a:spLocks noChangeArrowheads="1"/>
              </p:cNvSpPr>
              <p:nvPr/>
            </p:nvSpPr>
            <p:spPr bwMode="auto">
              <a:xfrm>
                <a:off x="3600" y="1152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09" name="Rectangle 62"/>
              <p:cNvSpPr>
                <a:spLocks noChangeArrowheads="1"/>
              </p:cNvSpPr>
              <p:nvPr/>
            </p:nvSpPr>
            <p:spPr bwMode="auto">
              <a:xfrm>
                <a:off x="3792" y="1152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10" name="Rectangle 63"/>
              <p:cNvSpPr>
                <a:spLocks noChangeArrowheads="1"/>
              </p:cNvSpPr>
              <p:nvPr/>
            </p:nvSpPr>
            <p:spPr bwMode="auto">
              <a:xfrm>
                <a:off x="3984" y="1152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11" name="Rectangle 64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12" name="Rectangle 65"/>
              <p:cNvSpPr>
                <a:spLocks noChangeArrowheads="1"/>
              </p:cNvSpPr>
              <p:nvPr/>
            </p:nvSpPr>
            <p:spPr bwMode="auto">
              <a:xfrm>
                <a:off x="3408" y="1344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13" name="Rectangle 66"/>
              <p:cNvSpPr>
                <a:spLocks noChangeArrowheads="1"/>
              </p:cNvSpPr>
              <p:nvPr/>
            </p:nvSpPr>
            <p:spPr bwMode="auto">
              <a:xfrm>
                <a:off x="3600" y="1344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14" name="Rectangle 67"/>
              <p:cNvSpPr>
                <a:spLocks noChangeArrowheads="1"/>
              </p:cNvSpPr>
              <p:nvPr/>
            </p:nvSpPr>
            <p:spPr bwMode="auto">
              <a:xfrm>
                <a:off x="3792" y="1344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15" name="Rectangle 68"/>
              <p:cNvSpPr>
                <a:spLocks noChangeArrowheads="1"/>
              </p:cNvSpPr>
              <p:nvPr/>
            </p:nvSpPr>
            <p:spPr bwMode="auto">
              <a:xfrm>
                <a:off x="3984" y="1344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16" name="Rectangle 69"/>
              <p:cNvSpPr>
                <a:spLocks noChangeArrowheads="1"/>
              </p:cNvSpPr>
              <p:nvPr/>
            </p:nvSpPr>
            <p:spPr bwMode="auto">
              <a:xfrm>
                <a:off x="4176" y="1344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17" name="Rectangle 70"/>
              <p:cNvSpPr>
                <a:spLocks noChangeArrowheads="1"/>
              </p:cNvSpPr>
              <p:nvPr/>
            </p:nvSpPr>
            <p:spPr bwMode="auto">
              <a:xfrm>
                <a:off x="3408" y="1536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18" name="Rectangle 71"/>
              <p:cNvSpPr>
                <a:spLocks noChangeArrowheads="1"/>
              </p:cNvSpPr>
              <p:nvPr/>
            </p:nvSpPr>
            <p:spPr bwMode="auto">
              <a:xfrm>
                <a:off x="3600" y="1536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19" name="Rectangle 72"/>
              <p:cNvSpPr>
                <a:spLocks noChangeArrowheads="1"/>
              </p:cNvSpPr>
              <p:nvPr/>
            </p:nvSpPr>
            <p:spPr bwMode="auto">
              <a:xfrm>
                <a:off x="3792" y="1536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20" name="Rectangle 73"/>
              <p:cNvSpPr>
                <a:spLocks noChangeArrowheads="1"/>
              </p:cNvSpPr>
              <p:nvPr/>
            </p:nvSpPr>
            <p:spPr bwMode="auto">
              <a:xfrm>
                <a:off x="3984" y="1536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21" name="Rectangle 74"/>
              <p:cNvSpPr>
                <a:spLocks noChangeArrowheads="1"/>
              </p:cNvSpPr>
              <p:nvPr/>
            </p:nvSpPr>
            <p:spPr bwMode="auto">
              <a:xfrm>
                <a:off x="4176" y="1536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22" name="Rectangle 75"/>
              <p:cNvSpPr>
                <a:spLocks noChangeArrowheads="1"/>
              </p:cNvSpPr>
              <p:nvPr/>
            </p:nvSpPr>
            <p:spPr bwMode="auto">
              <a:xfrm>
                <a:off x="3408" y="1728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23" name="Rectangle 76"/>
              <p:cNvSpPr>
                <a:spLocks noChangeArrowheads="1"/>
              </p:cNvSpPr>
              <p:nvPr/>
            </p:nvSpPr>
            <p:spPr bwMode="auto">
              <a:xfrm>
                <a:off x="3600" y="1728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24" name="Rectangle 77"/>
              <p:cNvSpPr>
                <a:spLocks noChangeArrowheads="1"/>
              </p:cNvSpPr>
              <p:nvPr/>
            </p:nvSpPr>
            <p:spPr bwMode="auto">
              <a:xfrm>
                <a:off x="3792" y="1728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25" name="Rectangle 78"/>
              <p:cNvSpPr>
                <a:spLocks noChangeArrowheads="1"/>
              </p:cNvSpPr>
              <p:nvPr/>
            </p:nvSpPr>
            <p:spPr bwMode="auto">
              <a:xfrm>
                <a:off x="3984" y="1728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26" name="Rectangle 79"/>
              <p:cNvSpPr>
                <a:spLocks noChangeArrowheads="1"/>
              </p:cNvSpPr>
              <p:nvPr/>
            </p:nvSpPr>
            <p:spPr bwMode="auto">
              <a:xfrm>
                <a:off x="4176" y="1728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27" name="Rectangle 80"/>
              <p:cNvSpPr>
                <a:spLocks noChangeArrowheads="1"/>
              </p:cNvSpPr>
              <p:nvPr/>
            </p:nvSpPr>
            <p:spPr bwMode="auto">
              <a:xfrm>
                <a:off x="3408" y="1920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28" name="Rectangle 81"/>
              <p:cNvSpPr>
                <a:spLocks noChangeArrowheads="1"/>
              </p:cNvSpPr>
              <p:nvPr/>
            </p:nvSpPr>
            <p:spPr bwMode="auto">
              <a:xfrm>
                <a:off x="3600" y="1920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29" name="Rectangle 82"/>
              <p:cNvSpPr>
                <a:spLocks noChangeArrowheads="1"/>
              </p:cNvSpPr>
              <p:nvPr/>
            </p:nvSpPr>
            <p:spPr bwMode="auto">
              <a:xfrm>
                <a:off x="3792" y="1920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30" name="Rectangle 83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31" name="Rectangle 84"/>
              <p:cNvSpPr>
                <a:spLocks noChangeArrowheads="1"/>
              </p:cNvSpPr>
              <p:nvPr/>
            </p:nvSpPr>
            <p:spPr bwMode="auto">
              <a:xfrm>
                <a:off x="4176" y="1920"/>
                <a:ext cx="192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onstantia" panose="02030602050306030303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0732" name="Text Box 85"/>
            <p:cNvSpPr txBox="1">
              <a:spLocks noChangeArrowheads="1"/>
            </p:cNvSpPr>
            <p:nvPr/>
          </p:nvSpPr>
          <p:spPr bwMode="auto">
            <a:xfrm>
              <a:off x="1660525" y="36941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0733" name="Text Box 86"/>
            <p:cNvSpPr txBox="1">
              <a:spLocks noChangeArrowheads="1"/>
            </p:cNvSpPr>
            <p:nvPr/>
          </p:nvSpPr>
          <p:spPr bwMode="auto">
            <a:xfrm>
              <a:off x="1279525" y="3671888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0734" name="Text Box 87"/>
            <p:cNvSpPr txBox="1">
              <a:spLocks noChangeArrowheads="1"/>
            </p:cNvSpPr>
            <p:nvPr/>
          </p:nvSpPr>
          <p:spPr bwMode="auto">
            <a:xfrm>
              <a:off x="2041525" y="36941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0735" name="Text Box 88"/>
            <p:cNvSpPr txBox="1">
              <a:spLocks noChangeArrowheads="1"/>
            </p:cNvSpPr>
            <p:nvPr/>
          </p:nvSpPr>
          <p:spPr bwMode="auto">
            <a:xfrm>
              <a:off x="1660525" y="40751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0736" name="Text Box 89"/>
            <p:cNvSpPr txBox="1">
              <a:spLocks noChangeArrowheads="1"/>
            </p:cNvSpPr>
            <p:nvPr/>
          </p:nvSpPr>
          <p:spPr bwMode="auto">
            <a:xfrm>
              <a:off x="1676400" y="32369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0737" name="Text Box 90"/>
            <p:cNvSpPr txBox="1">
              <a:spLocks noChangeArrowheads="1"/>
            </p:cNvSpPr>
            <p:nvPr/>
          </p:nvSpPr>
          <p:spPr bwMode="auto">
            <a:xfrm>
              <a:off x="4800600" y="3657600"/>
              <a:ext cx="311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0738" name="Text Box 91"/>
            <p:cNvSpPr txBox="1">
              <a:spLocks noChangeArrowheads="1"/>
            </p:cNvSpPr>
            <p:nvPr/>
          </p:nvSpPr>
          <p:spPr bwMode="auto">
            <a:xfrm>
              <a:off x="4419600" y="3635375"/>
              <a:ext cx="311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0739" name="Text Box 92"/>
            <p:cNvSpPr txBox="1">
              <a:spLocks noChangeArrowheads="1"/>
            </p:cNvSpPr>
            <p:nvPr/>
          </p:nvSpPr>
          <p:spPr bwMode="auto">
            <a:xfrm>
              <a:off x="5181600" y="3657600"/>
              <a:ext cx="311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0740" name="Text Box 93"/>
            <p:cNvSpPr txBox="1">
              <a:spLocks noChangeArrowheads="1"/>
            </p:cNvSpPr>
            <p:nvPr/>
          </p:nvSpPr>
          <p:spPr bwMode="auto">
            <a:xfrm>
              <a:off x="4800600" y="4038600"/>
              <a:ext cx="311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0741" name="Text Box 94"/>
            <p:cNvSpPr txBox="1">
              <a:spLocks noChangeArrowheads="1"/>
            </p:cNvSpPr>
            <p:nvPr/>
          </p:nvSpPr>
          <p:spPr bwMode="auto">
            <a:xfrm>
              <a:off x="4816475" y="3200400"/>
              <a:ext cx="311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0742" name="Text Box 95"/>
            <p:cNvSpPr txBox="1">
              <a:spLocks noChangeArrowheads="1"/>
            </p:cNvSpPr>
            <p:nvPr/>
          </p:nvSpPr>
          <p:spPr bwMode="auto">
            <a:xfrm>
              <a:off x="7391400" y="3671888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0743" name="Text Box 96"/>
            <p:cNvSpPr txBox="1">
              <a:spLocks noChangeArrowheads="1"/>
            </p:cNvSpPr>
            <p:nvPr/>
          </p:nvSpPr>
          <p:spPr bwMode="auto">
            <a:xfrm>
              <a:off x="7010400" y="364966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0744" name="Text Box 97"/>
            <p:cNvSpPr txBox="1">
              <a:spLocks noChangeArrowheads="1"/>
            </p:cNvSpPr>
            <p:nvPr/>
          </p:nvSpPr>
          <p:spPr bwMode="auto">
            <a:xfrm>
              <a:off x="7772400" y="3671888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0745" name="Text Box 98"/>
            <p:cNvSpPr txBox="1">
              <a:spLocks noChangeArrowheads="1"/>
            </p:cNvSpPr>
            <p:nvPr/>
          </p:nvSpPr>
          <p:spPr bwMode="auto">
            <a:xfrm>
              <a:off x="7391400" y="4052888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0746" name="Text Box 99"/>
            <p:cNvSpPr txBox="1">
              <a:spLocks noChangeArrowheads="1"/>
            </p:cNvSpPr>
            <p:nvPr/>
          </p:nvSpPr>
          <p:spPr bwMode="auto">
            <a:xfrm>
              <a:off x="7407275" y="3214688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0747" name="Text Box 100"/>
            <p:cNvSpPr txBox="1">
              <a:spLocks noChangeArrowheads="1"/>
            </p:cNvSpPr>
            <p:nvPr/>
          </p:nvSpPr>
          <p:spPr bwMode="auto">
            <a:xfrm>
              <a:off x="6994525" y="32369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0748" name="Text Box 101"/>
            <p:cNvSpPr txBox="1">
              <a:spLocks noChangeArrowheads="1"/>
            </p:cNvSpPr>
            <p:nvPr/>
          </p:nvSpPr>
          <p:spPr bwMode="auto">
            <a:xfrm>
              <a:off x="7756525" y="32369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0749" name="Text Box 102"/>
            <p:cNvSpPr txBox="1">
              <a:spLocks noChangeArrowheads="1"/>
            </p:cNvSpPr>
            <p:nvPr/>
          </p:nvSpPr>
          <p:spPr bwMode="auto">
            <a:xfrm>
              <a:off x="6994525" y="4052888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0750" name="Text Box 103"/>
            <p:cNvSpPr txBox="1">
              <a:spLocks noChangeArrowheads="1"/>
            </p:cNvSpPr>
            <p:nvPr/>
          </p:nvSpPr>
          <p:spPr bwMode="auto">
            <a:xfrm>
              <a:off x="7756525" y="40751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0751" name="Text Box 104"/>
            <p:cNvSpPr txBox="1">
              <a:spLocks noChangeArrowheads="1"/>
            </p:cNvSpPr>
            <p:nvPr/>
          </p:nvSpPr>
          <p:spPr bwMode="auto">
            <a:xfrm>
              <a:off x="6613525" y="28559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0752" name="Text Box 105"/>
            <p:cNvSpPr txBox="1">
              <a:spLocks noChangeArrowheads="1"/>
            </p:cNvSpPr>
            <p:nvPr/>
          </p:nvSpPr>
          <p:spPr bwMode="auto">
            <a:xfrm>
              <a:off x="6994525" y="28559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0753" name="Text Box 106"/>
            <p:cNvSpPr txBox="1">
              <a:spLocks noChangeArrowheads="1"/>
            </p:cNvSpPr>
            <p:nvPr/>
          </p:nvSpPr>
          <p:spPr bwMode="auto">
            <a:xfrm>
              <a:off x="7375525" y="28559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0754" name="Text Box 107"/>
            <p:cNvSpPr txBox="1">
              <a:spLocks noChangeArrowheads="1"/>
            </p:cNvSpPr>
            <p:nvPr/>
          </p:nvSpPr>
          <p:spPr bwMode="auto">
            <a:xfrm>
              <a:off x="7756525" y="28559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0755" name="Text Box 108"/>
            <p:cNvSpPr txBox="1">
              <a:spLocks noChangeArrowheads="1"/>
            </p:cNvSpPr>
            <p:nvPr/>
          </p:nvSpPr>
          <p:spPr bwMode="auto">
            <a:xfrm>
              <a:off x="8213725" y="28559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0756" name="Text Box 109"/>
            <p:cNvSpPr txBox="1">
              <a:spLocks noChangeArrowheads="1"/>
            </p:cNvSpPr>
            <p:nvPr/>
          </p:nvSpPr>
          <p:spPr bwMode="auto">
            <a:xfrm>
              <a:off x="6613525" y="32369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0757" name="Text Box 110"/>
            <p:cNvSpPr txBox="1">
              <a:spLocks noChangeArrowheads="1"/>
            </p:cNvSpPr>
            <p:nvPr/>
          </p:nvSpPr>
          <p:spPr bwMode="auto">
            <a:xfrm>
              <a:off x="6613525" y="36941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0758" name="Text Box 111"/>
            <p:cNvSpPr txBox="1">
              <a:spLocks noChangeArrowheads="1"/>
            </p:cNvSpPr>
            <p:nvPr/>
          </p:nvSpPr>
          <p:spPr bwMode="auto">
            <a:xfrm>
              <a:off x="6613525" y="40751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0759" name="Text Box 112"/>
            <p:cNvSpPr txBox="1">
              <a:spLocks noChangeArrowheads="1"/>
            </p:cNvSpPr>
            <p:nvPr/>
          </p:nvSpPr>
          <p:spPr bwMode="auto">
            <a:xfrm>
              <a:off x="6613525" y="44561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0760" name="Text Box 113"/>
            <p:cNvSpPr txBox="1">
              <a:spLocks noChangeArrowheads="1"/>
            </p:cNvSpPr>
            <p:nvPr/>
          </p:nvSpPr>
          <p:spPr bwMode="auto">
            <a:xfrm>
              <a:off x="6994525" y="44561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0761" name="Text Box 114"/>
            <p:cNvSpPr txBox="1">
              <a:spLocks noChangeArrowheads="1"/>
            </p:cNvSpPr>
            <p:nvPr/>
          </p:nvSpPr>
          <p:spPr bwMode="auto">
            <a:xfrm>
              <a:off x="7375525" y="4495800"/>
              <a:ext cx="311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0762" name="Text Box 115"/>
            <p:cNvSpPr txBox="1">
              <a:spLocks noChangeArrowheads="1"/>
            </p:cNvSpPr>
            <p:nvPr/>
          </p:nvSpPr>
          <p:spPr bwMode="auto">
            <a:xfrm>
              <a:off x="7756525" y="4495800"/>
              <a:ext cx="311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0763" name="Text Box 116"/>
            <p:cNvSpPr txBox="1">
              <a:spLocks noChangeArrowheads="1"/>
            </p:cNvSpPr>
            <p:nvPr/>
          </p:nvSpPr>
          <p:spPr bwMode="auto">
            <a:xfrm>
              <a:off x="8137525" y="32369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0764" name="Text Box 117"/>
            <p:cNvSpPr txBox="1">
              <a:spLocks noChangeArrowheads="1"/>
            </p:cNvSpPr>
            <p:nvPr/>
          </p:nvSpPr>
          <p:spPr bwMode="auto">
            <a:xfrm>
              <a:off x="8137525" y="36941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0765" name="Text Box 118"/>
            <p:cNvSpPr txBox="1">
              <a:spLocks noChangeArrowheads="1"/>
            </p:cNvSpPr>
            <p:nvPr/>
          </p:nvSpPr>
          <p:spPr bwMode="auto">
            <a:xfrm>
              <a:off x="8137525" y="4114800"/>
              <a:ext cx="311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0766" name="Text Box 119"/>
            <p:cNvSpPr txBox="1">
              <a:spLocks noChangeArrowheads="1"/>
            </p:cNvSpPr>
            <p:nvPr/>
          </p:nvSpPr>
          <p:spPr bwMode="auto">
            <a:xfrm>
              <a:off x="8153400" y="4510088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0767" name="Text Box 120"/>
            <p:cNvSpPr txBox="1">
              <a:spLocks noChangeArrowheads="1"/>
            </p:cNvSpPr>
            <p:nvPr/>
          </p:nvSpPr>
          <p:spPr bwMode="auto">
            <a:xfrm>
              <a:off x="4403725" y="32369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0768" name="Text Box 121"/>
            <p:cNvSpPr txBox="1">
              <a:spLocks noChangeArrowheads="1"/>
            </p:cNvSpPr>
            <p:nvPr/>
          </p:nvSpPr>
          <p:spPr bwMode="auto">
            <a:xfrm>
              <a:off x="4022725" y="36941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0769" name="Text Box 122"/>
            <p:cNvSpPr txBox="1">
              <a:spLocks noChangeArrowheads="1"/>
            </p:cNvSpPr>
            <p:nvPr/>
          </p:nvSpPr>
          <p:spPr bwMode="auto">
            <a:xfrm>
              <a:off x="4403725" y="40751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0770" name="Text Box 123"/>
            <p:cNvSpPr txBox="1">
              <a:spLocks noChangeArrowheads="1"/>
            </p:cNvSpPr>
            <p:nvPr/>
          </p:nvSpPr>
          <p:spPr bwMode="auto">
            <a:xfrm>
              <a:off x="4784725" y="44561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0771" name="Text Box 124"/>
            <p:cNvSpPr txBox="1">
              <a:spLocks noChangeArrowheads="1"/>
            </p:cNvSpPr>
            <p:nvPr/>
          </p:nvSpPr>
          <p:spPr bwMode="auto">
            <a:xfrm>
              <a:off x="5181600" y="40751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0772" name="Text Box 125"/>
            <p:cNvSpPr txBox="1">
              <a:spLocks noChangeArrowheads="1"/>
            </p:cNvSpPr>
            <p:nvPr/>
          </p:nvSpPr>
          <p:spPr bwMode="auto">
            <a:xfrm>
              <a:off x="5546725" y="36941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0773" name="Text Box 126"/>
            <p:cNvSpPr txBox="1">
              <a:spLocks noChangeArrowheads="1"/>
            </p:cNvSpPr>
            <p:nvPr/>
          </p:nvSpPr>
          <p:spPr bwMode="auto">
            <a:xfrm>
              <a:off x="5165725" y="32369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0774" name="Text Box 127"/>
            <p:cNvSpPr txBox="1">
              <a:spLocks noChangeArrowheads="1"/>
            </p:cNvSpPr>
            <p:nvPr/>
          </p:nvSpPr>
          <p:spPr bwMode="auto">
            <a:xfrm>
              <a:off x="4784725" y="28559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0775" name="Text Box 128"/>
            <p:cNvSpPr txBox="1">
              <a:spLocks noChangeArrowheads="1"/>
            </p:cNvSpPr>
            <p:nvPr/>
          </p:nvSpPr>
          <p:spPr bwMode="auto">
            <a:xfrm>
              <a:off x="4419600" y="28559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0776" name="Text Box 129"/>
            <p:cNvSpPr txBox="1">
              <a:spLocks noChangeArrowheads="1"/>
            </p:cNvSpPr>
            <p:nvPr/>
          </p:nvSpPr>
          <p:spPr bwMode="auto">
            <a:xfrm>
              <a:off x="4022725" y="32369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0777" name="Text Box 130"/>
            <p:cNvSpPr txBox="1">
              <a:spLocks noChangeArrowheads="1"/>
            </p:cNvSpPr>
            <p:nvPr/>
          </p:nvSpPr>
          <p:spPr bwMode="auto">
            <a:xfrm>
              <a:off x="4022725" y="4052888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0778" name="Text Box 131"/>
            <p:cNvSpPr txBox="1">
              <a:spLocks noChangeArrowheads="1"/>
            </p:cNvSpPr>
            <p:nvPr/>
          </p:nvSpPr>
          <p:spPr bwMode="auto">
            <a:xfrm>
              <a:off x="4403725" y="44561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0779" name="Text Box 132"/>
            <p:cNvSpPr txBox="1">
              <a:spLocks noChangeArrowheads="1"/>
            </p:cNvSpPr>
            <p:nvPr/>
          </p:nvSpPr>
          <p:spPr bwMode="auto">
            <a:xfrm>
              <a:off x="5165725" y="44561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0780" name="Text Box 133"/>
            <p:cNvSpPr txBox="1">
              <a:spLocks noChangeArrowheads="1"/>
            </p:cNvSpPr>
            <p:nvPr/>
          </p:nvSpPr>
          <p:spPr bwMode="auto">
            <a:xfrm>
              <a:off x="5546725" y="40751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0781" name="Text Box 134"/>
            <p:cNvSpPr txBox="1">
              <a:spLocks noChangeArrowheads="1"/>
            </p:cNvSpPr>
            <p:nvPr/>
          </p:nvSpPr>
          <p:spPr bwMode="auto">
            <a:xfrm>
              <a:off x="5546725" y="32369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0782" name="Text Box 135"/>
            <p:cNvSpPr txBox="1">
              <a:spLocks noChangeArrowheads="1"/>
            </p:cNvSpPr>
            <p:nvPr/>
          </p:nvSpPr>
          <p:spPr bwMode="auto">
            <a:xfrm>
              <a:off x="5175250" y="28559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0783" name="Text Box 136"/>
            <p:cNvSpPr txBox="1">
              <a:spLocks noChangeArrowheads="1"/>
            </p:cNvSpPr>
            <p:nvPr/>
          </p:nvSpPr>
          <p:spPr bwMode="auto">
            <a:xfrm>
              <a:off x="4022725" y="28559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30784" name="Text Box 137"/>
            <p:cNvSpPr txBox="1">
              <a:spLocks noChangeArrowheads="1"/>
            </p:cNvSpPr>
            <p:nvPr/>
          </p:nvSpPr>
          <p:spPr bwMode="auto">
            <a:xfrm>
              <a:off x="4022725" y="44561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30785" name="Text Box 138"/>
            <p:cNvSpPr txBox="1">
              <a:spLocks noChangeArrowheads="1"/>
            </p:cNvSpPr>
            <p:nvPr/>
          </p:nvSpPr>
          <p:spPr bwMode="auto">
            <a:xfrm>
              <a:off x="5546725" y="44561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30786" name="Text Box 139"/>
            <p:cNvSpPr txBox="1">
              <a:spLocks noChangeArrowheads="1"/>
            </p:cNvSpPr>
            <p:nvPr/>
          </p:nvSpPr>
          <p:spPr bwMode="auto">
            <a:xfrm>
              <a:off x="5546725" y="28559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30787" name="Text Box 140"/>
            <p:cNvSpPr txBox="1">
              <a:spLocks noChangeArrowheads="1"/>
            </p:cNvSpPr>
            <p:nvPr/>
          </p:nvSpPr>
          <p:spPr bwMode="auto">
            <a:xfrm>
              <a:off x="1660525" y="2895600"/>
              <a:ext cx="311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0788" name="Text Box 141"/>
            <p:cNvSpPr txBox="1">
              <a:spLocks noChangeArrowheads="1"/>
            </p:cNvSpPr>
            <p:nvPr/>
          </p:nvSpPr>
          <p:spPr bwMode="auto">
            <a:xfrm>
              <a:off x="898525" y="3671888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0789" name="Text Box 142"/>
            <p:cNvSpPr txBox="1">
              <a:spLocks noChangeArrowheads="1"/>
            </p:cNvSpPr>
            <p:nvPr/>
          </p:nvSpPr>
          <p:spPr bwMode="auto">
            <a:xfrm>
              <a:off x="2422525" y="36941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0790" name="Text Box 143"/>
            <p:cNvSpPr txBox="1">
              <a:spLocks noChangeArrowheads="1"/>
            </p:cNvSpPr>
            <p:nvPr/>
          </p:nvSpPr>
          <p:spPr bwMode="auto">
            <a:xfrm>
              <a:off x="1660525" y="445611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graphicFrame>
          <p:nvGraphicFramePr>
            <p:cNvPr id="30791" name="Object 144"/>
            <p:cNvGraphicFramePr>
              <a:graphicFrameLocks noChangeAspect="1"/>
            </p:cNvGraphicFramePr>
            <p:nvPr/>
          </p:nvGraphicFramePr>
          <p:xfrm>
            <a:off x="1219200" y="4114800"/>
            <a:ext cx="341313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46" name="Equation" r:id="rId3" imgW="241091" imgH="215713" progId="Equation.3">
                    <p:embed/>
                  </p:oleObj>
                </mc:Choice>
                <mc:Fallback>
                  <p:oleObj name="Equation" r:id="rId3" imgW="241091" imgH="215713" progId="Equation.3">
                    <p:embed/>
                    <p:pic>
                      <p:nvPicPr>
                        <p:cNvPr id="0" name="Object 1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9200" y="4114800"/>
                          <a:ext cx="341313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92" name="Object 145"/>
            <p:cNvGraphicFramePr>
              <a:graphicFrameLocks noChangeAspect="1"/>
            </p:cNvGraphicFramePr>
            <p:nvPr/>
          </p:nvGraphicFramePr>
          <p:xfrm>
            <a:off x="2020888" y="4114800"/>
            <a:ext cx="341312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47" name="Equation" r:id="rId5" imgW="241091" imgH="215713" progId="Equation.3">
                    <p:embed/>
                  </p:oleObj>
                </mc:Choice>
                <mc:Fallback>
                  <p:oleObj name="Equation" r:id="rId5" imgW="241091" imgH="215713" progId="Equation.3">
                    <p:embed/>
                    <p:pic>
                      <p:nvPicPr>
                        <p:cNvPr id="0" name="Object 1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20888" y="4114800"/>
                          <a:ext cx="341312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93" name="Object 146"/>
            <p:cNvGraphicFramePr>
              <a:graphicFrameLocks noChangeAspect="1"/>
            </p:cNvGraphicFramePr>
            <p:nvPr/>
          </p:nvGraphicFramePr>
          <p:xfrm>
            <a:off x="2057400" y="3276600"/>
            <a:ext cx="341313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48" name="Equation" r:id="rId7" imgW="241091" imgH="215713" progId="Equation.3">
                    <p:embed/>
                  </p:oleObj>
                </mc:Choice>
                <mc:Fallback>
                  <p:oleObj name="Equation" r:id="rId7" imgW="241091" imgH="215713" progId="Equation.3">
                    <p:embed/>
                    <p:pic>
                      <p:nvPicPr>
                        <p:cNvPr id="0" name="Object 1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7400" y="3276600"/>
                          <a:ext cx="341313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94" name="Object 147"/>
            <p:cNvGraphicFramePr>
              <a:graphicFrameLocks noChangeAspect="1"/>
            </p:cNvGraphicFramePr>
            <p:nvPr/>
          </p:nvGraphicFramePr>
          <p:xfrm>
            <a:off x="1258888" y="3276600"/>
            <a:ext cx="341312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49" name="Equation" r:id="rId8" imgW="241091" imgH="215713" progId="Equation.3">
                    <p:embed/>
                  </p:oleObj>
                </mc:Choice>
                <mc:Fallback>
                  <p:oleObj name="Equation" r:id="rId8" imgW="241091" imgH="215713" progId="Equation.3">
                    <p:embed/>
                    <p:pic>
                      <p:nvPicPr>
                        <p:cNvPr id="0" name="Object 1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8888" y="3276600"/>
                          <a:ext cx="341312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95" name="Object 148"/>
            <p:cNvGraphicFramePr>
              <a:graphicFrameLocks noChangeAspect="1"/>
            </p:cNvGraphicFramePr>
            <p:nvPr/>
          </p:nvGraphicFramePr>
          <p:xfrm>
            <a:off x="838200" y="2895600"/>
            <a:ext cx="449263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50" name="Equation" r:id="rId9" imgW="317087" imgH="215619" progId="Equation.3">
                    <p:embed/>
                  </p:oleObj>
                </mc:Choice>
                <mc:Fallback>
                  <p:oleObj name="Equation" r:id="rId9" imgW="317087" imgH="215619" progId="Equation.3">
                    <p:embed/>
                    <p:pic>
                      <p:nvPicPr>
                        <p:cNvPr id="0" name="Object 1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8200" y="2895600"/>
                          <a:ext cx="449263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96" name="Object 149"/>
            <p:cNvGraphicFramePr>
              <a:graphicFrameLocks noChangeAspect="1"/>
            </p:cNvGraphicFramePr>
            <p:nvPr/>
          </p:nvGraphicFramePr>
          <p:xfrm>
            <a:off x="838200" y="4495800"/>
            <a:ext cx="449263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51" name="Equation" r:id="rId11" imgW="317087" imgH="215619" progId="Equation.3">
                    <p:embed/>
                  </p:oleObj>
                </mc:Choice>
                <mc:Fallback>
                  <p:oleObj name="Equation" r:id="rId11" imgW="317087" imgH="215619" progId="Equation.3">
                    <p:embed/>
                    <p:pic>
                      <p:nvPicPr>
                        <p:cNvPr id="0" name="Object 1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8200" y="4495800"/>
                          <a:ext cx="449263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97" name="Object 150"/>
            <p:cNvGraphicFramePr>
              <a:graphicFrameLocks noChangeAspect="1"/>
            </p:cNvGraphicFramePr>
            <p:nvPr/>
          </p:nvGraphicFramePr>
          <p:xfrm>
            <a:off x="2370138" y="4495800"/>
            <a:ext cx="449262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52" name="Equation" r:id="rId12" imgW="317087" imgH="215619" progId="Equation.3">
                    <p:embed/>
                  </p:oleObj>
                </mc:Choice>
                <mc:Fallback>
                  <p:oleObj name="Equation" r:id="rId12" imgW="317087" imgH="215619" progId="Equation.3">
                    <p:embed/>
                    <p:pic>
                      <p:nvPicPr>
                        <p:cNvPr id="0" name="Object 1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0138" y="4495800"/>
                          <a:ext cx="449262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98" name="Object 151"/>
            <p:cNvGraphicFramePr>
              <a:graphicFrameLocks noChangeAspect="1"/>
            </p:cNvGraphicFramePr>
            <p:nvPr/>
          </p:nvGraphicFramePr>
          <p:xfrm>
            <a:off x="2370138" y="2895600"/>
            <a:ext cx="449262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53" name="Equation" r:id="rId13" imgW="317087" imgH="215619" progId="Equation.3">
                    <p:embed/>
                  </p:oleObj>
                </mc:Choice>
                <mc:Fallback>
                  <p:oleObj name="Equation" r:id="rId13" imgW="317087" imgH="215619" progId="Equation.3">
                    <p:embed/>
                    <p:pic>
                      <p:nvPicPr>
                        <p:cNvPr id="0" name="Object 1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0138" y="2895600"/>
                          <a:ext cx="449262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99" name="Object 152"/>
            <p:cNvGraphicFramePr>
              <a:graphicFrameLocks noChangeAspect="1"/>
            </p:cNvGraphicFramePr>
            <p:nvPr/>
          </p:nvGraphicFramePr>
          <p:xfrm>
            <a:off x="2438400" y="3267075"/>
            <a:ext cx="323850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54" name="Equation" r:id="rId14" imgW="228600" imgH="228600" progId="Equation.3">
                    <p:embed/>
                  </p:oleObj>
                </mc:Choice>
                <mc:Fallback>
                  <p:oleObj name="Equation" r:id="rId14" imgW="228600" imgH="228600" progId="Equation.3">
                    <p:embed/>
                    <p:pic>
                      <p:nvPicPr>
                        <p:cNvPr id="0" name="Object 1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8400" y="3267075"/>
                          <a:ext cx="323850" cy="323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00" name="Object 153"/>
            <p:cNvGraphicFramePr>
              <a:graphicFrameLocks noChangeAspect="1"/>
            </p:cNvGraphicFramePr>
            <p:nvPr/>
          </p:nvGraphicFramePr>
          <p:xfrm>
            <a:off x="2438400" y="4095750"/>
            <a:ext cx="323850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55" name="Equation" r:id="rId16" imgW="228600" imgH="228600" progId="Equation.3">
                    <p:embed/>
                  </p:oleObj>
                </mc:Choice>
                <mc:Fallback>
                  <p:oleObj name="Equation" r:id="rId16" imgW="228600" imgH="228600" progId="Equation.3">
                    <p:embed/>
                    <p:pic>
                      <p:nvPicPr>
                        <p:cNvPr id="0" name="Object 1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8400" y="4095750"/>
                          <a:ext cx="323850" cy="323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01" name="Object 154"/>
            <p:cNvGraphicFramePr>
              <a:graphicFrameLocks noChangeAspect="1"/>
            </p:cNvGraphicFramePr>
            <p:nvPr/>
          </p:nvGraphicFramePr>
          <p:xfrm>
            <a:off x="2038350" y="4476750"/>
            <a:ext cx="323850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56" name="Equation" r:id="rId17" imgW="228600" imgH="228600" progId="Equation.3">
                    <p:embed/>
                  </p:oleObj>
                </mc:Choice>
                <mc:Fallback>
                  <p:oleObj name="Equation" r:id="rId17" imgW="228600" imgH="228600" progId="Equation.3">
                    <p:embed/>
                    <p:pic>
                      <p:nvPicPr>
                        <p:cNvPr id="0" name="Object 1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38350" y="4476750"/>
                          <a:ext cx="323850" cy="323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02" name="Object 155"/>
            <p:cNvGraphicFramePr>
              <a:graphicFrameLocks noChangeAspect="1"/>
            </p:cNvGraphicFramePr>
            <p:nvPr/>
          </p:nvGraphicFramePr>
          <p:xfrm>
            <a:off x="1295400" y="4495800"/>
            <a:ext cx="323850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57" name="Equation" r:id="rId18" imgW="228600" imgH="228600" progId="Equation.3">
                    <p:embed/>
                  </p:oleObj>
                </mc:Choice>
                <mc:Fallback>
                  <p:oleObj name="Equation" r:id="rId18" imgW="228600" imgH="228600" progId="Equation.3">
                    <p:embed/>
                    <p:pic>
                      <p:nvPicPr>
                        <p:cNvPr id="0" name="Object 1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5400" y="4495800"/>
                          <a:ext cx="323850" cy="323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03" name="Object 156"/>
            <p:cNvGraphicFramePr>
              <a:graphicFrameLocks noChangeAspect="1"/>
            </p:cNvGraphicFramePr>
            <p:nvPr/>
          </p:nvGraphicFramePr>
          <p:xfrm>
            <a:off x="838200" y="4114800"/>
            <a:ext cx="323850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58" name="Equation" r:id="rId19" imgW="228600" imgH="228600" progId="Equation.3">
                    <p:embed/>
                  </p:oleObj>
                </mc:Choice>
                <mc:Fallback>
                  <p:oleObj name="Equation" r:id="rId19" imgW="228600" imgH="228600" progId="Equation.3">
                    <p:embed/>
                    <p:pic>
                      <p:nvPicPr>
                        <p:cNvPr id="0" name="Object 1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8200" y="4114800"/>
                          <a:ext cx="323850" cy="323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04" name="Object 157"/>
            <p:cNvGraphicFramePr>
              <a:graphicFrameLocks noChangeAspect="1"/>
            </p:cNvGraphicFramePr>
            <p:nvPr/>
          </p:nvGraphicFramePr>
          <p:xfrm>
            <a:off x="838200" y="3276600"/>
            <a:ext cx="323850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59" name="Equation" r:id="rId20" imgW="228600" imgH="228600" progId="Equation.3">
                    <p:embed/>
                  </p:oleObj>
                </mc:Choice>
                <mc:Fallback>
                  <p:oleObj name="Equation" r:id="rId20" imgW="228600" imgH="228600" progId="Equation.3">
                    <p:embed/>
                    <p:pic>
                      <p:nvPicPr>
                        <p:cNvPr id="0" name="Object 1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8200" y="3276600"/>
                          <a:ext cx="323850" cy="323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05" name="Object 158"/>
            <p:cNvGraphicFramePr>
              <a:graphicFrameLocks noChangeAspect="1"/>
            </p:cNvGraphicFramePr>
            <p:nvPr/>
          </p:nvGraphicFramePr>
          <p:xfrm>
            <a:off x="1276350" y="2895600"/>
            <a:ext cx="323850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60" name="Equation" r:id="rId21" imgW="228600" imgH="228600" progId="Equation.3">
                    <p:embed/>
                  </p:oleObj>
                </mc:Choice>
                <mc:Fallback>
                  <p:oleObj name="Equation" r:id="rId21" imgW="228600" imgH="228600" progId="Equation.3">
                    <p:embed/>
                    <p:pic>
                      <p:nvPicPr>
                        <p:cNvPr id="0" name="Object 1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6350" y="2895600"/>
                          <a:ext cx="323850" cy="323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06" name="Object 159"/>
            <p:cNvGraphicFramePr>
              <a:graphicFrameLocks noChangeAspect="1"/>
            </p:cNvGraphicFramePr>
            <p:nvPr/>
          </p:nvGraphicFramePr>
          <p:xfrm>
            <a:off x="2057400" y="2895600"/>
            <a:ext cx="323850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61" name="Equation" r:id="rId22" imgW="228600" imgH="228600" progId="Equation.3">
                    <p:embed/>
                  </p:oleObj>
                </mc:Choice>
                <mc:Fallback>
                  <p:oleObj name="Equation" r:id="rId22" imgW="228600" imgH="228600" progId="Equation.3">
                    <p:embed/>
                    <p:pic>
                      <p:nvPicPr>
                        <p:cNvPr id="0" name="Object 1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7400" y="2895600"/>
                          <a:ext cx="323850" cy="323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眼睛的组成</a:t>
            </a:r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</a:rPr>
              <a:t>视觉是人类最高级的感知器官，所以，毫无疑问图像在人类感知中扮演着重要角色。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</a:rPr>
              <a:t>然而人类感知只限于电磁波谱的视觉波段，成像机器则可以覆盖几乎全部电磁波谱。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</a:rPr>
              <a:t>研究图像处理首先要了解人类的视觉感知系统。</a:t>
            </a:r>
          </a:p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t>人类的视觉感知系统</a:t>
            </a:r>
          </a:p>
        </p:txBody>
      </p:sp>
      <p:pic>
        <p:nvPicPr>
          <p:cNvPr id="4101" name="Picture 4" descr="eyeofhu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0" t="13533" r="18454" b="13533"/>
          <a:stretch>
            <a:fillRect/>
          </a:stretch>
        </p:blipFill>
        <p:spPr bwMode="auto">
          <a:xfrm>
            <a:off x="1828800" y="3452813"/>
            <a:ext cx="4464050" cy="340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初识</a:t>
            </a:r>
            <a:r>
              <a:rPr lang="en-US" altLang="zh-CN" dirty="0" err="1"/>
              <a:t>Matlab</a:t>
            </a:r>
            <a:r>
              <a:rPr dirty="0"/>
              <a:t>界面</a:t>
            </a:r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rPr lang="en-US" altLang="zh-CN" err="1"/>
              <a:t>Matlab</a:t>
            </a:r>
            <a:r>
              <a:t>简介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00"/>
            <a:ext cx="9144000" cy="55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1270000"/>
            <a:ext cx="9142413" cy="558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1268413"/>
            <a:ext cx="9142413" cy="55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266825"/>
            <a:ext cx="9142412" cy="55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变量</a:t>
            </a:r>
          </a:p>
        </p:txBody>
      </p:sp>
      <p:sp>
        <p:nvSpPr>
          <p:cNvPr id="32771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与</a:t>
            </a:r>
            <a:r>
              <a:rPr lang="en-US" altLang="zh-CN"/>
              <a:t>C++</a:t>
            </a:r>
            <a:r>
              <a:rPr lang="zh-CN" altLang="en-US"/>
              <a:t>、</a:t>
            </a:r>
            <a:r>
              <a:rPr lang="en-US" altLang="zh-CN"/>
              <a:t>Java</a:t>
            </a:r>
            <a:r>
              <a:rPr lang="zh-CN" altLang="en-US"/>
              <a:t>一样，区分大小写</a:t>
            </a:r>
            <a:endParaRPr lang="en-US" altLang="zh-CN"/>
          </a:p>
          <a:p>
            <a:r>
              <a:rPr lang="zh-CN" altLang="en-US"/>
              <a:t>内部变量：</a:t>
            </a:r>
            <a:endParaRPr lang="en-US" altLang="zh-CN"/>
          </a:p>
          <a:p>
            <a:pPr lvl="1"/>
            <a:r>
              <a:rPr lang="en-US" altLang="zh-CN"/>
              <a:t>ans</a:t>
            </a:r>
          </a:p>
          <a:p>
            <a:pPr lvl="1"/>
            <a:r>
              <a:rPr lang="en-US" altLang="zh-CN"/>
              <a:t>pi</a:t>
            </a:r>
          </a:p>
          <a:p>
            <a:pPr lvl="1"/>
            <a:r>
              <a:rPr lang="en-US" altLang="zh-CN"/>
              <a:t>Inf </a:t>
            </a:r>
            <a:r>
              <a:rPr lang="zh-CN" altLang="en-US"/>
              <a:t>或者 </a:t>
            </a:r>
            <a:r>
              <a:rPr lang="en-US" altLang="zh-CN"/>
              <a:t>inf</a:t>
            </a:r>
          </a:p>
          <a:p>
            <a:pPr lvl="1"/>
            <a:r>
              <a:rPr lang="en-US" altLang="zh-CN"/>
              <a:t>i </a:t>
            </a:r>
            <a:r>
              <a:rPr lang="zh-CN" altLang="en-US"/>
              <a:t>和 </a:t>
            </a:r>
            <a:r>
              <a:rPr lang="en-US" altLang="zh-CN"/>
              <a:t>j</a:t>
            </a:r>
          </a:p>
          <a:p>
            <a:pPr lvl="1"/>
            <a:r>
              <a:rPr lang="en-US" altLang="zh-CN"/>
              <a:t>eps</a:t>
            </a:r>
          </a:p>
          <a:p>
            <a:pPr lvl="1"/>
            <a:r>
              <a:rPr lang="en-US" altLang="zh-CN"/>
              <a:t>realmax</a:t>
            </a:r>
          </a:p>
          <a:p>
            <a:pPr lvl="1"/>
            <a:r>
              <a:rPr lang="en-US" altLang="zh-CN"/>
              <a:t>NaN </a:t>
            </a:r>
            <a:r>
              <a:rPr lang="zh-CN" altLang="en-US"/>
              <a:t>或者 </a:t>
            </a:r>
            <a:r>
              <a:rPr lang="en-US" altLang="zh-CN"/>
              <a:t>nan</a:t>
            </a:r>
          </a:p>
          <a:p>
            <a:pPr lvl="1"/>
            <a:r>
              <a:rPr lang="en-US" altLang="zh-CN"/>
              <a:t>nargin</a:t>
            </a:r>
          </a:p>
          <a:p>
            <a:pPr lvl="1"/>
            <a:r>
              <a:rPr lang="en-US" altLang="zh-CN"/>
              <a:t>nargout</a:t>
            </a:r>
          </a:p>
          <a:p>
            <a:pPr lvl="1"/>
            <a:r>
              <a:rPr lang="en-US" altLang="zh-CN"/>
              <a:t>computer</a:t>
            </a:r>
          </a:p>
          <a:p>
            <a:pPr lvl="1"/>
            <a:r>
              <a:rPr lang="en-US" altLang="zh-CN"/>
              <a:t>version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rPr lang="en-US" altLang="zh-CN" err="1"/>
              <a:t>Matlab</a:t>
            </a:r>
            <a:r>
              <a:t>简介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数据类型</a:t>
            </a:r>
          </a:p>
        </p:txBody>
      </p:sp>
      <p:sp>
        <p:nvSpPr>
          <p:cNvPr id="33795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double</a:t>
            </a:r>
          </a:p>
          <a:p>
            <a:r>
              <a:rPr lang="en-US" altLang="zh-CN"/>
              <a:t>uint8</a:t>
            </a:r>
          </a:p>
          <a:p>
            <a:r>
              <a:rPr lang="en-US" altLang="zh-CN"/>
              <a:t>uint16</a:t>
            </a:r>
          </a:p>
          <a:p>
            <a:r>
              <a:rPr lang="en-US" altLang="zh-CN"/>
              <a:t>uint32</a:t>
            </a:r>
          </a:p>
          <a:p>
            <a:r>
              <a:rPr lang="en-US" altLang="zh-CN"/>
              <a:t>int8</a:t>
            </a:r>
          </a:p>
          <a:p>
            <a:r>
              <a:rPr lang="en-US" altLang="zh-CN"/>
              <a:t>int16</a:t>
            </a:r>
          </a:p>
          <a:p>
            <a:r>
              <a:rPr lang="en-US" altLang="zh-CN"/>
              <a:t>int32</a:t>
            </a:r>
          </a:p>
          <a:p>
            <a:r>
              <a:rPr lang="en-US" altLang="zh-CN"/>
              <a:t>single</a:t>
            </a:r>
          </a:p>
          <a:p>
            <a:r>
              <a:rPr lang="en-US" altLang="zh-CN"/>
              <a:t>char</a:t>
            </a:r>
          </a:p>
          <a:p>
            <a:r>
              <a:rPr lang="en-US" altLang="zh-CN"/>
              <a:t>logical</a:t>
            </a:r>
          </a:p>
          <a:p>
            <a:r>
              <a:rPr lang="zh-CN" altLang="en-US"/>
              <a:t>转换方式：</a:t>
            </a:r>
            <a:r>
              <a:rPr lang="en-US" altLang="zh-CN"/>
              <a:t>d_var = type_name(s_var);</a:t>
            </a:r>
          </a:p>
          <a:p>
            <a:pPr lvl="1"/>
            <a:r>
              <a:rPr lang="en-US" altLang="zh-CN"/>
              <a:t>f = uint8(2);</a:t>
            </a:r>
          </a:p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rPr lang="en-US" altLang="zh-CN" err="1"/>
              <a:t>Matlab</a:t>
            </a:r>
            <a:r>
              <a:t>简介</a:t>
            </a:r>
          </a:p>
          <a:p>
            <a:pPr>
              <a:defRPr/>
            </a:pPr>
            <a:endParaRPr/>
          </a:p>
        </p:txBody>
      </p:sp>
    </p:spTree>
  </p:cSld>
  <p:clrMapOvr>
    <a:masterClrMapping/>
  </p:clrMapOvr>
  <p:transition spd="slow">
    <p:randomBar dir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语句</a:t>
            </a:r>
          </a:p>
        </p:txBody>
      </p:sp>
      <p:sp>
        <p:nvSpPr>
          <p:cNvPr id="34819" name="内容占位符 2"/>
          <p:cNvSpPr>
            <a:spLocks noGrp="1"/>
          </p:cNvSpPr>
          <p:nvPr>
            <p:ph idx="1"/>
          </p:nvPr>
        </p:nvSpPr>
        <p:spPr bwMode="auto">
          <a:xfrm>
            <a:off x="0" y="1841500"/>
            <a:ext cx="14478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以分号 （</a:t>
            </a:r>
            <a:r>
              <a:rPr lang="en-US" altLang="zh-CN"/>
              <a:t>;</a:t>
            </a:r>
            <a:r>
              <a:rPr lang="zh-CN" altLang="en-US"/>
              <a:t>）</a:t>
            </a:r>
            <a:r>
              <a:rPr lang="en-US" altLang="zh-CN"/>
              <a:t> </a:t>
            </a:r>
            <a:r>
              <a:rPr lang="zh-CN" altLang="en-US"/>
              <a:t>结尾</a:t>
            </a:r>
            <a:r>
              <a:rPr lang="en-US" altLang="zh-CN"/>
              <a:t>—</a:t>
            </a:r>
            <a:r>
              <a:rPr lang="zh-CN" altLang="en-US"/>
              <a:t>无输出</a:t>
            </a:r>
            <a:endParaRPr lang="en-US" altLang="zh-CN"/>
          </a:p>
          <a:p>
            <a:r>
              <a:rPr lang="zh-CN" altLang="en-US"/>
              <a:t>结尾无分号</a:t>
            </a:r>
            <a:r>
              <a:rPr lang="en-US" altLang="zh-CN"/>
              <a:t>—</a:t>
            </a:r>
            <a:r>
              <a:rPr lang="zh-CN" altLang="en-US"/>
              <a:t>输出该语句的结果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rPr lang="en-US" altLang="zh-CN" err="1"/>
              <a:t>Matlab</a:t>
            </a:r>
            <a:r>
              <a:t>简介</a:t>
            </a:r>
          </a:p>
          <a:p>
            <a:pPr>
              <a:defRPr/>
            </a:pPr>
            <a:endParaRPr/>
          </a:p>
        </p:txBody>
      </p:sp>
      <p:graphicFrame>
        <p:nvGraphicFramePr>
          <p:cNvPr id="6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5050776"/>
              </p:ext>
            </p:extLst>
          </p:nvPr>
        </p:nvGraphicFramePr>
        <p:xfrm>
          <a:off x="1600200" y="0"/>
          <a:ext cx="7543800" cy="6662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597">
                <a:tc>
                  <a:txBody>
                    <a:bodyPr/>
                    <a:lstStyle/>
                    <a:p>
                      <a:r>
                        <a:rPr lang="zh-CN" altLang="en-US" sz="1100" dirty="0">
                          <a:latin typeface="Consolas" panose="020B0609020204030204" pitchFamily="49" charset="0"/>
                        </a:rPr>
                        <a:t>语句</a:t>
                      </a: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zh-CN" altLang="en-US" sz="1100" dirty="0">
                          <a:latin typeface="Consolas" panose="020B0609020204030204" pitchFamily="49" charset="0"/>
                        </a:rPr>
                        <a:t>规范写法</a:t>
                      </a: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zh-CN" altLang="en-US" sz="1100" dirty="0">
                          <a:latin typeface="Consolas" panose="020B0609020204030204" pitchFamily="49" charset="0"/>
                        </a:rPr>
                        <a:t>备注</a:t>
                      </a:r>
                    </a:p>
                  </a:txBody>
                  <a:tcPr marT="45718" marB="457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4888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</a:rPr>
                        <a:t>if…</a:t>
                      </a:r>
                      <a:r>
                        <a:rPr lang="en-US" altLang="zh-CN" sz="1600" dirty="0" err="1">
                          <a:latin typeface="Consolas" panose="020B0609020204030204" pitchFamily="49" charset="0"/>
                        </a:rPr>
                        <a:t>elseif</a:t>
                      </a:r>
                      <a:r>
                        <a:rPr lang="en-US" altLang="zh-CN" sz="1600" dirty="0">
                          <a:latin typeface="Consolas" panose="020B0609020204030204" pitchFamily="49" charset="0"/>
                        </a:rPr>
                        <a:t>…else</a:t>
                      </a:r>
                      <a:endParaRPr lang="zh-CN" altLang="en-US" sz="1600" dirty="0">
                        <a:latin typeface="Consolas" panose="020B0609020204030204" pitchFamily="49" charset="0"/>
                      </a:endParaRP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If expression1</a:t>
                      </a:r>
                    </a:p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   statements1</a:t>
                      </a:r>
                    </a:p>
                    <a:p>
                      <a:r>
                        <a:rPr lang="en-US" altLang="zh-CN" sz="1400" dirty="0" err="1">
                          <a:latin typeface="Consolas" panose="020B0609020204030204" pitchFamily="49" charset="0"/>
                        </a:rPr>
                        <a:t>else</a:t>
                      </a:r>
                      <a:r>
                        <a:rPr lang="en-US" altLang="zh-CN" sz="1400" baseline="0" dirty="0" err="1"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altLang="zh-CN" sz="1400" baseline="0" dirty="0">
                          <a:latin typeface="Consolas" panose="020B0609020204030204" pitchFamily="49" charset="0"/>
                        </a:rPr>
                        <a:t>  expression2</a:t>
                      </a:r>
                    </a:p>
                    <a:p>
                      <a:r>
                        <a:rPr lang="en-US" altLang="zh-CN" sz="1400" baseline="0" dirty="0">
                          <a:latin typeface="Consolas" panose="020B0609020204030204" pitchFamily="49" charset="0"/>
                        </a:rPr>
                        <a:t>   statements2</a:t>
                      </a:r>
                    </a:p>
                    <a:p>
                      <a:r>
                        <a:rPr lang="en-US" altLang="zh-CN" sz="1400" baseline="0" dirty="0">
                          <a:latin typeface="Consolas" panose="020B0609020204030204" pitchFamily="49" charset="0"/>
                        </a:rPr>
                        <a:t>else expression3</a:t>
                      </a:r>
                    </a:p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   statements3</a:t>
                      </a:r>
                    </a:p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end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如果</a:t>
                      </a:r>
                      <a:r>
                        <a:rPr lang="en-US" altLang="zh-CN" sz="1400" dirty="0" err="1">
                          <a:latin typeface="Consolas" panose="020B0609020204030204" pitchFamily="49" charset="0"/>
                        </a:rPr>
                        <a:t>elseif</a:t>
                      </a:r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使用的层数较多，可以考虑转而使用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switch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18" marB="4571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45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</a:rPr>
                        <a:t>for</a:t>
                      </a:r>
                      <a:endParaRPr lang="zh-CN" altLang="en-US" sz="1600" dirty="0">
                        <a:latin typeface="Consolas" panose="020B0609020204030204" pitchFamily="49" charset="0"/>
                      </a:endParaRP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altLang="zh-CN" sz="1400" baseline="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zh-CN" sz="1400" baseline="0" dirty="0" err="1"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altLang="zh-CN" sz="1400" baseline="0" dirty="0"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zh-CN" sz="1400" baseline="0" dirty="0" err="1">
                          <a:latin typeface="Consolas" panose="020B0609020204030204" pitchFamily="49" charset="0"/>
                        </a:rPr>
                        <a:t>index-start:increment:end</a:t>
                      </a:r>
                      <a:endParaRPr lang="en-US" altLang="zh-CN" sz="1400" baseline="0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    statements</a:t>
                      </a:r>
                    </a:p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end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Increment</a:t>
                      </a:r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指定步进值，省略则默认为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，可以嵌套使用</a:t>
                      </a:r>
                    </a:p>
                  </a:txBody>
                  <a:tcPr marT="45718" marB="4571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492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</a:rPr>
                        <a:t>while</a:t>
                      </a:r>
                      <a:endParaRPr lang="zh-CN" altLang="en-US" sz="1600" dirty="0">
                        <a:latin typeface="Consolas" panose="020B0609020204030204" pitchFamily="49" charset="0"/>
                      </a:endParaRP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while</a:t>
                      </a:r>
                      <a:r>
                        <a:rPr lang="en-US" altLang="zh-CN" sz="1400" baseline="0" dirty="0">
                          <a:latin typeface="Consolas" panose="020B0609020204030204" pitchFamily="49" charset="0"/>
                        </a:rPr>
                        <a:t> expression</a:t>
                      </a:r>
                    </a:p>
                    <a:p>
                      <a:r>
                        <a:rPr lang="en-US" altLang="zh-CN" sz="1400" baseline="0" dirty="0">
                          <a:latin typeface="Consolas" panose="020B0609020204030204" pitchFamily="49" charset="0"/>
                        </a:rPr>
                        <a:t>    statements</a:t>
                      </a:r>
                    </a:p>
                    <a:p>
                      <a:r>
                        <a:rPr lang="en-US" altLang="zh-CN" sz="1400" baseline="0" dirty="0">
                          <a:latin typeface="Consolas" panose="020B0609020204030204" pitchFamily="49" charset="0"/>
                        </a:rPr>
                        <a:t>End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同样可以嵌套使用</a:t>
                      </a:r>
                    </a:p>
                  </a:txBody>
                  <a:tcPr marT="45718" marB="4571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17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</a:rPr>
                        <a:t>break</a:t>
                      </a:r>
                      <a:endParaRPr lang="zh-CN" altLang="en-US" sz="1600" dirty="0">
                        <a:latin typeface="Consolas" panose="020B0609020204030204" pitchFamily="49" charset="0"/>
                      </a:endParaRP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-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终止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while</a:t>
                      </a:r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或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循环的执行</a:t>
                      </a:r>
                    </a:p>
                  </a:txBody>
                  <a:tcPr marT="45718" marB="4571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652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</a:rPr>
                        <a:t>continue</a:t>
                      </a:r>
                      <a:endParaRPr lang="zh-CN" altLang="en-US" sz="1600" dirty="0">
                        <a:latin typeface="Consolas" panose="020B0609020204030204" pitchFamily="49" charset="0"/>
                      </a:endParaRP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-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直接跳到下一个循环</a:t>
                      </a:r>
                    </a:p>
                  </a:txBody>
                  <a:tcPr marT="45718" marB="4571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3265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</a:rPr>
                        <a:t>s</a:t>
                      </a:r>
                      <a:r>
                        <a:rPr lang="en-US" altLang="zh-CN" sz="1600">
                          <a:latin typeface="Consolas" panose="020B0609020204030204" pitchFamily="49" charset="0"/>
                        </a:rPr>
                        <a:t>witch</a:t>
                      </a:r>
                      <a:endParaRPr lang="zh-CN" altLang="en-US" sz="1600" dirty="0">
                        <a:latin typeface="Consolas" panose="020B0609020204030204" pitchFamily="49" charset="0"/>
                      </a:endParaRP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switch</a:t>
                      </a:r>
                      <a:r>
                        <a:rPr lang="en-US" altLang="zh-CN" sz="1400" baseline="0" dirty="0">
                          <a:latin typeface="Consolas" panose="020B0609020204030204" pitchFamily="49" charset="0"/>
                        </a:rPr>
                        <a:t> expression1</a:t>
                      </a:r>
                    </a:p>
                    <a:p>
                      <a:r>
                        <a:rPr lang="en-US" altLang="zh-CN" sz="1400" baseline="0" dirty="0">
                          <a:latin typeface="Consolas" panose="020B0609020204030204" pitchFamily="49" charset="0"/>
                        </a:rPr>
                        <a:t>    case expression1</a:t>
                      </a:r>
                    </a:p>
                    <a:p>
                      <a:r>
                        <a:rPr lang="en-US" altLang="zh-CN" sz="1400" baseline="0" dirty="0">
                          <a:latin typeface="Consolas" panose="020B0609020204030204" pitchFamily="49" charset="0"/>
                        </a:rPr>
                        <a:t>statements1</a:t>
                      </a:r>
                    </a:p>
                    <a:p>
                      <a:r>
                        <a:rPr lang="en-US" altLang="zh-CN" sz="1400" baseline="0" dirty="0">
                          <a:latin typeface="Consolas" panose="020B0609020204030204" pitchFamily="49" charset="0"/>
                        </a:rPr>
                        <a:t>    case expression2</a:t>
                      </a:r>
                    </a:p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        statements2</a:t>
                      </a:r>
                    </a:p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    otherwise</a:t>
                      </a:r>
                    </a:p>
                    <a:p>
                      <a:r>
                        <a:rPr lang="en-US" altLang="zh-CN" sz="1400" baseline="0" dirty="0" err="1">
                          <a:latin typeface="Consolas" panose="020B0609020204030204" pitchFamily="49" charset="0"/>
                        </a:rPr>
                        <a:t>expression_other</a:t>
                      </a:r>
                      <a:endParaRPr lang="en-US" altLang="zh-CN" sz="1400" baseline="0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US" altLang="zh-CN" sz="1400" baseline="0" dirty="0">
                          <a:latin typeface="Consolas" panose="020B0609020204030204" pitchFamily="49" charset="0"/>
                        </a:rPr>
                        <a:t>end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没有默认的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fall-through,</a:t>
                      </a:r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因而不需要使用配套的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break</a:t>
                      </a:r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语句</a:t>
                      </a:r>
                    </a:p>
                  </a:txBody>
                  <a:tcPr marT="45718" marB="4571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849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</a:rPr>
                        <a:t>return</a:t>
                      </a:r>
                      <a:endParaRPr lang="zh-CN" altLang="en-US" sz="1600" dirty="0">
                        <a:latin typeface="Consolas" panose="020B0609020204030204" pitchFamily="49" charset="0"/>
                      </a:endParaRP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Consolas" panose="020B0609020204030204" pitchFamily="49" charset="0"/>
                        </a:rPr>
                        <a:t>-</a:t>
                      </a:r>
                      <a:endParaRPr lang="zh-CN" altLang="en-US" sz="1100" dirty="0">
                        <a:latin typeface="Consolas" panose="020B0609020204030204" pitchFamily="49" charset="0"/>
                      </a:endParaRP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返回调用函数</a:t>
                      </a:r>
                    </a:p>
                  </a:txBody>
                  <a:tcPr marT="45718" marB="45718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randomBar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矩阵的定义</a:t>
            </a:r>
          </a:p>
        </p:txBody>
      </p:sp>
      <p:sp>
        <p:nvSpPr>
          <p:cNvPr id="35843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A=[1 2 3; 4 5 6; 7 8 9];</a:t>
            </a:r>
          </a:p>
          <a:p>
            <a:r>
              <a:rPr lang="en-US" altLang="zh-CN"/>
              <a:t>A=[1, 2, 3; 4, 5, 6; 7, 8, 9];</a:t>
            </a:r>
          </a:p>
          <a:p>
            <a:r>
              <a:rPr lang="en-US" altLang="zh-CN"/>
              <a:t>A=a:b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A=a:step:b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rPr lang="en-US" altLang="zh-CN" err="1"/>
              <a:t>Matlab</a:t>
            </a:r>
            <a:r>
              <a:t>简介</a:t>
            </a:r>
          </a:p>
          <a:p>
            <a:pPr>
              <a:defRPr/>
            </a:pPr>
            <a:endParaRPr/>
          </a:p>
        </p:txBody>
      </p:sp>
      <p:pic>
        <p:nvPicPr>
          <p:cNvPr id="3584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25" y="1474788"/>
            <a:ext cx="2133600" cy="147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946400"/>
            <a:ext cx="6565900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5046663"/>
            <a:ext cx="8874125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矩阵的定义</a:t>
            </a:r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a=[1 2 3]; b=[4 5 6]; c=[a; b];</a:t>
            </a:r>
          </a:p>
          <a:p>
            <a:r>
              <a:rPr lang="en-US" altLang="zh-CN"/>
              <a:t>a=[1;4];b=[2;5];d=[3;6];c=[a b d];</a:t>
            </a:r>
          </a:p>
          <a:p>
            <a:r>
              <a:rPr lang="en-US" altLang="zh-CN"/>
              <a:t>A=ones(M,N);</a:t>
            </a:r>
          </a:p>
          <a:p>
            <a:r>
              <a:rPr lang="en-US" altLang="zh-CN"/>
              <a:t>A=zeros(M,N);</a:t>
            </a:r>
          </a:p>
          <a:p>
            <a:r>
              <a:rPr lang="en-US" altLang="zh-CN"/>
              <a:t>A=eye(M,N);</a:t>
            </a:r>
          </a:p>
          <a:p>
            <a:r>
              <a:rPr lang="en-US" altLang="zh-CN"/>
              <a:t>A=randi(max_value,M,N);</a:t>
            </a:r>
          </a:p>
          <a:p>
            <a:r>
              <a:rPr lang="en-US" altLang="zh-CN"/>
              <a:t>A=rand(M,N);</a:t>
            </a:r>
          </a:p>
          <a:p>
            <a:r>
              <a:rPr lang="en-US" altLang="zh-CN"/>
              <a:t>A=randn(3,4);</a:t>
            </a:r>
          </a:p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rPr lang="en-US" altLang="zh-CN" err="1"/>
              <a:t>Matlab</a:t>
            </a:r>
            <a:r>
              <a:t>简介</a:t>
            </a:r>
          </a:p>
          <a:p>
            <a:pPr>
              <a:defRPr/>
            </a:pPr>
            <a:endParaRPr/>
          </a:p>
        </p:txBody>
      </p:sp>
    </p:spTree>
  </p:cSld>
  <p:clrMapOvr>
    <a:masterClrMapping/>
  </p:clrMapOvr>
  <p:transition spd="slow">
    <p:randomBar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矩阵的索引</a:t>
            </a:r>
          </a:p>
        </p:txBody>
      </p:sp>
      <p:sp>
        <p:nvSpPr>
          <p:cNvPr id="37891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A=[1 2 3;4 5 6]</a:t>
            </a:r>
          </a:p>
          <a:p>
            <a:pPr lvl="1"/>
            <a:r>
              <a:rPr lang="en-US" altLang="zh-CN"/>
              <a:t>A(2,1)=4</a:t>
            </a:r>
          </a:p>
          <a:p>
            <a:pPr lvl="1"/>
            <a:r>
              <a:rPr lang="en-US" altLang="zh-CN"/>
              <a:t>A(1,:)=[1 2 3]</a:t>
            </a:r>
          </a:p>
          <a:p>
            <a:pPr lvl="1"/>
            <a:r>
              <a:rPr lang="en-US" altLang="zh-CN"/>
              <a:t>A(:,1)=[1; 4];</a:t>
            </a:r>
          </a:p>
          <a:p>
            <a:pPr lvl="1"/>
            <a:r>
              <a:rPr lang="en-US" altLang="zh-CN"/>
              <a:t>A(1:2,1:2)=[1 2; 4 5];</a:t>
            </a:r>
          </a:p>
          <a:p>
            <a:pPr lvl="1"/>
            <a:r>
              <a:rPr lang="en-US" altLang="zh-CN"/>
              <a:t>A([2 1], [3 1 2])</a:t>
            </a:r>
          </a:p>
          <a:p>
            <a:pPr lvl="1"/>
            <a:r>
              <a:rPr lang="en-US" altLang="zh-CN"/>
              <a:t>A(:)</a:t>
            </a:r>
          </a:p>
          <a:p>
            <a:pPr lvl="1"/>
            <a:r>
              <a:rPr lang="en-US" altLang="zh-CN"/>
              <a:t>A(2)</a:t>
            </a:r>
          </a:p>
          <a:p>
            <a:pPr lvl="1"/>
            <a:r>
              <a:rPr lang="en-US" altLang="zh-CN"/>
              <a:t>A([1 2 3])</a:t>
            </a:r>
          </a:p>
          <a:p>
            <a:pPr lvl="1"/>
            <a:r>
              <a:rPr lang="en-US" altLang="zh-CN"/>
              <a:t>A(end,1)</a:t>
            </a:r>
          </a:p>
          <a:p>
            <a:pPr lvl="1"/>
            <a:r>
              <a:rPr lang="en-US" altLang="zh-CN"/>
              <a:t>A(end)</a:t>
            </a:r>
          </a:p>
          <a:p>
            <a:pPr lvl="1"/>
            <a:r>
              <a:rPr lang="en-US" altLang="zh-CN"/>
              <a:t>A( logical(M) )</a:t>
            </a:r>
          </a:p>
          <a:p>
            <a:pPr lvl="1"/>
            <a:r>
              <a:rPr lang="en-US" altLang="zh-CN"/>
              <a:t>reshape(A(:), [3, 2])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rPr lang="en-US" altLang="zh-CN" err="1"/>
              <a:t>Matlab</a:t>
            </a:r>
            <a:r>
              <a:t>简介</a:t>
            </a:r>
          </a:p>
          <a:p>
            <a:pPr>
              <a:defRPr/>
            </a:pPr>
            <a:endParaRPr/>
          </a:p>
        </p:txBody>
      </p:sp>
    </p:spTree>
  </p:cSld>
  <p:clrMapOvr>
    <a:masterClrMapping/>
  </p:clrMapOvr>
  <p:transition spd="slow">
    <p:randomBar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编写</a:t>
            </a:r>
            <a:r>
              <a:rPr lang="en-US" altLang="zh-CN" dirty="0"/>
              <a:t>m</a:t>
            </a:r>
            <a:r>
              <a:rPr dirty="0"/>
              <a:t>文件</a:t>
            </a:r>
          </a:p>
        </p:txBody>
      </p:sp>
      <p:sp>
        <p:nvSpPr>
          <p:cNvPr id="38915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语法：</a:t>
            </a:r>
            <a:r>
              <a:rPr lang="en-US" altLang="zh-CN"/>
              <a:t>function [a,b]=fun(x,y)</a:t>
            </a:r>
          </a:p>
          <a:p>
            <a:r>
              <a:rPr lang="zh-CN" altLang="en-US"/>
              <a:t>调用方法：</a:t>
            </a:r>
            <a:r>
              <a:rPr lang="en-US" altLang="zh-CN"/>
              <a:t>fun(1,2)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rPr lang="en-US" altLang="zh-CN" err="1"/>
              <a:t>Matlab</a:t>
            </a:r>
            <a:r>
              <a:t>简介</a:t>
            </a:r>
          </a:p>
          <a:p>
            <a:pPr>
              <a:defRPr/>
            </a:pPr>
            <a:endParaRPr/>
          </a:p>
        </p:txBody>
      </p:sp>
    </p:spTree>
  </p:cSld>
  <p:clrMapOvr>
    <a:masterClrMapping/>
  </p:clrMapOvr>
  <p:transition spd="slow">
    <p:randomBar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9939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t>运算符</a:t>
            </a:r>
          </a:p>
        </p:txBody>
      </p:sp>
      <p:graphicFrame>
        <p:nvGraphicFramePr>
          <p:cNvPr id="5" name="内容占位符 4"/>
          <p:cNvGraphicFramePr>
            <a:graphicFrameLocks/>
          </p:cNvGraphicFramePr>
          <p:nvPr/>
        </p:nvGraphicFramePr>
        <p:xfrm>
          <a:off x="0" y="533400"/>
          <a:ext cx="9144000" cy="6335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1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6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29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555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运算符</a:t>
                      </a: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名称</a:t>
                      </a: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MATLAB</a:t>
                      </a:r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函数</a:t>
                      </a: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注释和示例</a:t>
                      </a:r>
                    </a:p>
                  </a:txBody>
                  <a:tcPr marT="45722" marB="4572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98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+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数组和矩阵加</a:t>
                      </a: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plus(A,B)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latin typeface="Consolas" panose="020B0609020204030204" pitchFamily="49" charset="0"/>
                        </a:rPr>
                        <a:t>a+b,A+B</a:t>
                      </a:r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或</a:t>
                      </a:r>
                      <a:r>
                        <a:rPr lang="en-US" altLang="zh-CN" sz="1400" dirty="0" err="1">
                          <a:latin typeface="Consolas" panose="020B0609020204030204" pitchFamily="49" charset="0"/>
                        </a:rPr>
                        <a:t>a+A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altLang="zh-CN" sz="1400" dirty="0" err="1">
                          <a:latin typeface="Consolas" panose="020B0609020204030204" pitchFamily="49" charset="0"/>
                        </a:rPr>
                        <a:t>bsxfun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(@</a:t>
                      </a:r>
                      <a:r>
                        <a:rPr lang="en-US" altLang="zh-CN" sz="1400" dirty="0" err="1">
                          <a:latin typeface="Consolas" panose="020B0609020204030204" pitchFamily="49" charset="0"/>
                        </a:rPr>
                        <a:t>plus,A,B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)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98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-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数组和矩阵减</a:t>
                      </a: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minus(A,B)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a-</a:t>
                      </a:r>
                      <a:r>
                        <a:rPr lang="en-US" altLang="zh-CN" sz="1400" dirty="0" err="1">
                          <a:latin typeface="Consolas" panose="020B0609020204030204" pitchFamily="49" charset="0"/>
                        </a:rPr>
                        <a:t>b,A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-B,A-a</a:t>
                      </a:r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或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a-A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98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.*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数组乘</a:t>
                      </a: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times(A,B)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C=A.*B,C(I,J)=A(I,J)*B(I,J)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472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*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矩阵乘</a:t>
                      </a: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latin typeface="Consolas" panose="020B0609020204030204" pitchFamily="49" charset="0"/>
                        </a:rPr>
                        <a:t>mtimes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(A,B)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A*B,</a:t>
                      </a:r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即标准矩阵乘；或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，即一个标量乘以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的所有元素</a:t>
                      </a:r>
                    </a:p>
                  </a:txBody>
                  <a:tcPr marT="45722" marB="4572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98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./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数组右除</a:t>
                      </a: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latin typeface="Consolas" panose="020B0609020204030204" pitchFamily="49" charset="0"/>
                        </a:rPr>
                        <a:t>rdivide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(A,B)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C=A./B,C(I,J)=A(I,J)/B(I,J)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98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.\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数组左除</a:t>
                      </a: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latin typeface="Consolas" panose="020B0609020204030204" pitchFamily="49" charset="0"/>
                        </a:rPr>
                        <a:t>ldivide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(A,B)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C=A.\B,C(I,J)=B(I,J)/A(I,J)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7472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/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矩阵右除</a:t>
                      </a: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latin typeface="Consolas" panose="020B0609020204030204" pitchFamily="49" charset="0"/>
                        </a:rPr>
                        <a:t>mrdivide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(A,B)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A/B</a:t>
                      </a:r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与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A*</a:t>
                      </a:r>
                      <a:r>
                        <a:rPr lang="en-US" altLang="zh-CN" sz="1400" dirty="0" err="1">
                          <a:latin typeface="Consolas" panose="020B0609020204030204" pitchFamily="49" charset="0"/>
                        </a:rPr>
                        <a:t>inv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(B)</a:t>
                      </a:r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大致相同，具体取决于计算精度</a:t>
                      </a:r>
                    </a:p>
                  </a:txBody>
                  <a:tcPr marT="45722" marB="45722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7472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\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矩阵左除</a:t>
                      </a: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latin typeface="Consolas" panose="020B0609020204030204" pitchFamily="49" charset="0"/>
                        </a:rPr>
                        <a:t>mldivide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(A,B)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A\B</a:t>
                      </a:r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与</a:t>
                      </a:r>
                      <a:r>
                        <a:rPr lang="en-US" altLang="zh-CN" sz="1400" dirty="0" err="1">
                          <a:latin typeface="Consolas" panose="020B0609020204030204" pitchFamily="49" charset="0"/>
                        </a:rPr>
                        <a:t>inv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(A)*B</a:t>
                      </a:r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大致相同，具体取决于计算精度</a:t>
                      </a:r>
                    </a:p>
                  </a:txBody>
                  <a:tcPr marT="45722" marB="45722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298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.^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数组求幂</a:t>
                      </a: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power(A,B)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若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C=A.^B,</a:t>
                      </a:r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则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C(I,J)=A(I,J)^B(I,J)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298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^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矩阵求幂</a:t>
                      </a: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latin typeface="Consolas" panose="020B0609020204030204" pitchFamily="49" charset="0"/>
                        </a:rPr>
                        <a:t>mpower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(A,B)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该运算符的讨论请参阅在线帮助</a:t>
                      </a:r>
                    </a:p>
                  </a:txBody>
                  <a:tcPr marT="45722" marB="45722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57472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.’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向量和矩阵转置</a:t>
                      </a: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transpose(A)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A.’</a:t>
                      </a:r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。标准的向量和矩阵转置</a:t>
                      </a:r>
                    </a:p>
                  </a:txBody>
                  <a:tcPr marT="45722" marB="45722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57472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‘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向量和矩阵复共轭转置</a:t>
                      </a: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latin typeface="Consolas" panose="020B0609020204030204" pitchFamily="49" charset="0"/>
                        </a:rPr>
                        <a:t>ctranspose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(A)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A’</a:t>
                      </a:r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。标准的向量和矩阵共轭转置。当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是实数时，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A.’=A’</a:t>
                      </a:r>
                    </a:p>
                  </a:txBody>
                  <a:tcPr marT="45722" marB="45722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298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+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一元加</a:t>
                      </a: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latin typeface="Consolas" panose="020B0609020204030204" pitchFamily="49" charset="0"/>
                        </a:rPr>
                        <a:t>uplus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(A)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+A</a:t>
                      </a:r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与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0+A</a:t>
                      </a:r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相同</a:t>
                      </a:r>
                      <a:endParaRPr lang="en-US" altLang="zh-CN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298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-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一元减</a:t>
                      </a: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latin typeface="Consolas" panose="020B0609020204030204" pitchFamily="49" charset="0"/>
                        </a:rPr>
                        <a:t>uminus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(A)</a:t>
                      </a:r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-A</a:t>
                      </a:r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与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0-A</a:t>
                      </a:r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或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-1</a:t>
                      </a:r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相同</a:t>
                      </a:r>
                      <a:endParaRPr lang="en-US" altLang="zh-CN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298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：</a:t>
                      </a: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Consolas" panose="020B0609020204030204" pitchFamily="49" charset="0"/>
                        </a:rPr>
                        <a:t>冒号</a:t>
                      </a: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endParaRPr lang="en-US" altLang="zh-CN" sz="1400" dirty="0">
                        <a:latin typeface="Consolas" panose="020B0609020204030204" pitchFamily="49" charset="0"/>
                      </a:endParaRPr>
                    </a:p>
                  </a:txBody>
                  <a:tcPr marT="45722" marB="45722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randomBar dir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使用矩阵操作对图像进行处理实例</a:t>
            </a:r>
          </a:p>
        </p:txBody>
      </p:sp>
      <p:sp>
        <p:nvSpPr>
          <p:cNvPr id="40963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缩小图像为原来整数倍</a:t>
            </a:r>
            <a:endParaRPr lang="en-US" altLang="zh-CN" dirty="0"/>
          </a:p>
          <a:p>
            <a:r>
              <a:rPr lang="zh-CN" altLang="en-US" dirty="0"/>
              <a:t>使用最近邻算法扩大图像为原来整数倍</a:t>
            </a:r>
            <a:endParaRPr lang="en-US" altLang="zh-CN" dirty="0"/>
          </a:p>
          <a:p>
            <a:r>
              <a:rPr lang="zh-CN" altLang="en-US" dirty="0"/>
              <a:t>左右或者上下翻转图像</a:t>
            </a:r>
            <a:endParaRPr lang="en-US" altLang="zh-CN" dirty="0"/>
          </a:p>
          <a:p>
            <a:r>
              <a:rPr lang="zh-CN" altLang="en-US" dirty="0"/>
              <a:t>截取图像中的某一部分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rPr lang="en-US" altLang="zh-CN" err="1"/>
              <a:t>Matlab</a:t>
            </a:r>
            <a:r>
              <a:t>简介</a:t>
            </a:r>
          </a:p>
          <a:p>
            <a:pPr>
              <a:defRPr/>
            </a:pPr>
            <a:endParaRPr/>
          </a:p>
        </p:txBody>
      </p:sp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视觉过程</a:t>
            </a:r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/>
              <a:t>视觉过程</a:t>
            </a:r>
          </a:p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t>人类的视觉感知系统</a:t>
            </a:r>
          </a:p>
          <a:p>
            <a:pPr>
              <a:defRPr/>
            </a:pPr>
            <a:endParaRPr/>
          </a:p>
        </p:txBody>
      </p:sp>
      <p:pic>
        <p:nvPicPr>
          <p:cNvPr id="512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94"/>
          <a:stretch>
            <a:fillRect/>
          </a:stretch>
        </p:blipFill>
        <p:spPr bwMode="auto">
          <a:xfrm>
            <a:off x="395288" y="2895600"/>
            <a:ext cx="8748712" cy="32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2667000" y="6338888"/>
            <a:ext cx="33988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0066"/>
                </a:solidFill>
                <a:latin typeface="Times New Roman" panose="02020603050405020304" pitchFamily="18" charset="0"/>
              </a:rPr>
              <a:t>人的视觉过程的流图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关于使用</a:t>
            </a:r>
            <a:r>
              <a:rPr lang="en-US" altLang="zh-CN" dirty="0" err="1"/>
              <a:t>Matlab</a:t>
            </a:r>
            <a:r>
              <a:rPr dirty="0"/>
              <a:t>处理图像时的几点说明</a:t>
            </a:r>
          </a:p>
        </p:txBody>
      </p:sp>
      <p:sp>
        <p:nvSpPr>
          <p:cNvPr id="41987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uint8</a:t>
            </a:r>
            <a:r>
              <a:rPr lang="zh-CN" altLang="en-US"/>
              <a:t>与</a:t>
            </a:r>
            <a:r>
              <a:rPr lang="en-US" altLang="zh-CN"/>
              <a:t>double</a:t>
            </a:r>
            <a:r>
              <a:rPr lang="zh-CN" altLang="en-US"/>
              <a:t>的问题</a:t>
            </a:r>
            <a:endParaRPr lang="en-US" altLang="zh-CN"/>
          </a:p>
          <a:p>
            <a:r>
              <a:rPr lang="zh-CN" altLang="en-US"/>
              <a:t>彩色图像问题</a:t>
            </a:r>
            <a:endParaRPr lang="en-US" altLang="zh-CN"/>
          </a:p>
          <a:p>
            <a:pPr lvl="1"/>
            <a:r>
              <a:rPr lang="zh-CN" altLang="en-US"/>
              <a:t>合成</a:t>
            </a:r>
            <a:endParaRPr lang="en-US" altLang="zh-CN"/>
          </a:p>
          <a:p>
            <a:pPr lvl="1"/>
            <a:r>
              <a:rPr lang="zh-CN" altLang="en-US"/>
              <a:t>分解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p:transition spd="slow">
    <p:randomBar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作业</a:t>
            </a:r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使用</a:t>
            </a:r>
            <a:r>
              <a:rPr lang="en-US" altLang="zh-CN" dirty="0" err="1"/>
              <a:t>matlab</a:t>
            </a:r>
            <a:r>
              <a:rPr lang="zh-CN" altLang="en-US" dirty="0"/>
              <a:t>写一个函数，</a:t>
            </a:r>
            <a:r>
              <a:rPr lang="en-US" altLang="zh-CN" dirty="0" err="1"/>
              <a:t>img</a:t>
            </a:r>
            <a:r>
              <a:rPr lang="en-US" altLang="zh-CN" dirty="0"/>
              <a:t> = </a:t>
            </a:r>
            <a:r>
              <a:rPr lang="en-US" altLang="zh-CN" dirty="0" err="1"/>
              <a:t>generateFigure</a:t>
            </a:r>
            <a:r>
              <a:rPr lang="en-US" altLang="zh-CN" dirty="0"/>
              <a:t>(</a:t>
            </a:r>
            <a:r>
              <a:rPr lang="en-US" altLang="zh-CN" dirty="0" err="1"/>
              <a:t>imgW,imgH</a:t>
            </a:r>
            <a:r>
              <a:rPr lang="en-US" altLang="zh-CN" dirty="0"/>
              <a:t>)</a:t>
            </a:r>
            <a:r>
              <a:rPr lang="zh-CN" altLang="en-US" dirty="0"/>
              <a:t>，其作用为产生一幅的彩色图像，图像中用红色显示 </a:t>
            </a:r>
            <a:r>
              <a:rPr lang="en-US" altLang="zh-CN" dirty="0"/>
              <a:t>[0,2*pi] </a:t>
            </a:r>
            <a:r>
              <a:rPr lang="zh-CN" altLang="en-US" dirty="0"/>
              <a:t>的正弦波，用绿色显示</a:t>
            </a:r>
            <a:r>
              <a:rPr lang="en-US" altLang="zh-CN" dirty="0"/>
              <a:t>[0,2*pi]</a:t>
            </a:r>
            <a:r>
              <a:rPr lang="zh-CN" altLang="en-US" dirty="0"/>
              <a:t>的余弦波，蓝色显示</a:t>
            </a:r>
            <a:r>
              <a:rPr lang="en-US" altLang="zh-CN" dirty="0"/>
              <a:t>[0,2*pi]</a:t>
            </a:r>
            <a:r>
              <a:rPr lang="zh-CN" altLang="en-US" dirty="0"/>
              <a:t>的</a:t>
            </a:r>
            <a:r>
              <a:rPr lang="en-US" altLang="zh-CN" dirty="0"/>
              <a:t>y=x^2</a:t>
            </a:r>
            <a:r>
              <a:rPr lang="zh-CN" altLang="en-US" dirty="0"/>
              <a:t>图像。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2. </a:t>
            </a:r>
            <a:r>
              <a:rPr lang="zh-CN" altLang="en-US" dirty="0">
                <a:solidFill>
                  <a:srgbClr val="FF0000"/>
                </a:solidFill>
              </a:rPr>
              <a:t>不使用</a:t>
            </a:r>
            <a:r>
              <a:rPr lang="en-US" altLang="zh-CN" dirty="0">
                <a:solidFill>
                  <a:srgbClr val="FF0000"/>
                </a:solidFill>
              </a:rPr>
              <a:t>for</a:t>
            </a:r>
            <a:r>
              <a:rPr lang="zh-CN" altLang="en-US" dirty="0">
                <a:solidFill>
                  <a:srgbClr val="FF0000"/>
                </a:solidFill>
              </a:rPr>
              <a:t>循环，实现</a:t>
            </a:r>
            <a:r>
              <a:rPr lang="en-US" altLang="zh-CN" dirty="0">
                <a:solidFill>
                  <a:srgbClr val="FF0000"/>
                </a:solidFill>
              </a:rPr>
              <a:t>bilinear interpolation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人眼辨别光强能力变化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t>人类的视觉感知系统</a:t>
            </a:r>
          </a:p>
        </p:txBody>
      </p:sp>
      <p:pic>
        <p:nvPicPr>
          <p:cNvPr id="6148" name="Picture 4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1828800"/>
            <a:ext cx="3652838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88" y="1863725"/>
            <a:ext cx="1065212" cy="1211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4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1671638"/>
            <a:ext cx="2749550" cy="187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5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0" y="1668463"/>
            <a:ext cx="109220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5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0" y="3613150"/>
            <a:ext cx="3660775" cy="296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188" y="3733800"/>
            <a:ext cx="1122362" cy="69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人眼辨别光强能力变化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t>人类的视觉感知系统</a:t>
            </a:r>
          </a:p>
          <a:p>
            <a:pPr>
              <a:defRPr/>
            </a:pPr>
            <a:endParaRPr/>
          </a:p>
        </p:txBody>
      </p:sp>
      <p:pic>
        <p:nvPicPr>
          <p:cNvPr id="717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2235200"/>
            <a:ext cx="3024187" cy="341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2274888"/>
            <a:ext cx="101600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2274888"/>
            <a:ext cx="4494213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人类视觉系统错觉</a:t>
            </a:r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t>人类的视觉感知系统</a:t>
            </a:r>
          </a:p>
        </p:txBody>
      </p:sp>
      <p:sp>
        <p:nvSpPr>
          <p:cNvPr id="8197" name="Rectangle 8"/>
          <p:cNvSpPr>
            <a:spLocks noChangeArrowheads="1"/>
          </p:cNvSpPr>
          <p:nvPr/>
        </p:nvSpPr>
        <p:spPr bwMode="auto">
          <a:xfrm>
            <a:off x="3810000" y="6019800"/>
            <a:ext cx="1908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A2080C"/>
                </a:solidFill>
              </a:rPr>
              <a:t>视觉错觉图例</a:t>
            </a:r>
            <a:r>
              <a:rPr lang="en-US" altLang="zh-CN" b="1">
                <a:solidFill>
                  <a:srgbClr val="A2080C"/>
                </a:solidFill>
              </a:rPr>
              <a:t>(a)</a:t>
            </a:r>
          </a:p>
        </p:txBody>
      </p:sp>
      <p:pic>
        <p:nvPicPr>
          <p:cNvPr id="819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95463"/>
            <a:ext cx="4999038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人类视觉系统错觉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t>人类的视觉感知系统</a:t>
            </a:r>
          </a:p>
        </p:txBody>
      </p:sp>
      <p:pic>
        <p:nvPicPr>
          <p:cNvPr id="9220" name="Picture 4" descr="06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43025"/>
            <a:ext cx="7162800" cy="466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3200400" y="5305425"/>
            <a:ext cx="2362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A2080C"/>
                </a:solidFill>
              </a:rPr>
              <a:t>视觉错觉图例</a:t>
            </a:r>
            <a:r>
              <a:rPr lang="en-US" altLang="zh-CN" b="1">
                <a:solidFill>
                  <a:srgbClr val="A2080C"/>
                </a:solidFill>
              </a:rPr>
              <a:t>(b)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dirty="0"/>
              <a:t>人类视觉系统错觉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t>人类的视觉感知系统</a:t>
            </a:r>
          </a:p>
        </p:txBody>
      </p:sp>
      <p:pic>
        <p:nvPicPr>
          <p:cNvPr id="10244" name="Picture 4" descr="06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5532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3276600" y="6096000"/>
            <a:ext cx="2438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A2080C"/>
                </a:solidFill>
              </a:rPr>
              <a:t>视觉错觉图例</a:t>
            </a:r>
            <a:r>
              <a:rPr lang="en-US" altLang="zh-CN" b="1">
                <a:solidFill>
                  <a:srgbClr val="A2080C"/>
                </a:solidFill>
              </a:rPr>
              <a:t>(c)</a:t>
            </a:r>
          </a:p>
        </p:txBody>
      </p:sp>
    </p:spTree>
  </p:cSld>
  <p:clrMapOvr>
    <a:masterClrMapping/>
  </p:clrMapOvr>
  <p:transition spd="slow">
    <p:randomBar dir="vert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924"/>
  <p:tag name="OUTPUTDPI" val="1200"/>
  <p:tag name="LATEXADDIN" val="\documentclass{article}&#10;\usepackage{amsmath}&#10;\usepackage{color}&#10;\pagestyle{empty}&#10;\begin{document}&#10;$$I=f(x,y,z,\lambda,t)$$&#10;&#10;\end{document}"/>
  <p:tag name="IGUANATEXSIZE" val="20"/>
  <p:tag name="IGUANATEXCURSOR" val="120"/>
  <p:tag name="TRANSPARENCY" val="True"/>
  <p:tag name="FILENAME" val=""/>
  <p:tag name="INPUTTYPE" val="0"/>
  <p:tag name="LATEXENGINEID" val="0"/>
  <p:tag name="TEMPFOLDER" val=".\.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790.5"/>
  <p:tag name="OUTPUTDPI" val="1200"/>
  <p:tag name="LATEXADDIN" val="\documentclass{article}&#10;\usepackage{amsmath}&#10;\usepackage{color}&#10;\pagestyle{empty}&#10;\begin{document}&#10;&#10;$0&lt;r(x,y)&lt;1$&#10;&#10;\end{document}"/>
  <p:tag name="IGUANATEXSIZE" val="20"/>
  <p:tag name="IGUANATEXCURSOR" val="111"/>
  <p:tag name="TRANSPARENCY" val="True"/>
  <p:tag name="FILENAME" val=""/>
  <p:tag name="INPUTTYPE" val="0"/>
  <p:tag name="LATEXENGINEID" val="0"/>
  <p:tag name="TEMPFOLDER" val=".\.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"/>
  <p:tag name="ORIGINALWIDTH" val="357.75"/>
  <p:tag name="OUTPUTDPI" val="1200"/>
  <p:tag name="LATEXADDIN" val="\documentclass{article}&#10;\usepackage{amsmath}&#10;\usepackage{color}&#10;\pagestyle{empty}&#10;\begin{document}&#10;$L=2^k$&#10;&#10;\end{document}"/>
  <p:tag name="IGUANATEXSIZE" val="20"/>
  <p:tag name="IGUANATEXCURSOR" val="105"/>
  <p:tag name="TRANSPARENCY" val="True"/>
  <p:tag name="FILENAME" val=""/>
  <p:tag name="INPUTTYPE" val="0"/>
  <p:tag name="LATEXENGINEID" val="0"/>
  <p:tag name="TEMPFOLDER" val=".\.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5"/>
  <p:tag name="ORIGINALWIDTH" val="830.25"/>
  <p:tag name="OUTPUTDPI" val="1200"/>
  <p:tag name="LATEXADDIN" val="\documentclass{article}&#10;\usepackage{amsmath}&#10;\usepackage{color}&#10;\pagestyle{empty}&#10;\begin{document}&#10;&#10;$b=M\times N\times k$&#10;&#10;\end{document}"/>
  <p:tag name="IGUANATEXSIZE" val="20"/>
  <p:tag name="IGUANATEXCURSOR" val="111"/>
  <p:tag name="TRANSPARENCY" val="True"/>
  <p:tag name="FILENAME" val=""/>
  <p:tag name="INPUTTYPE" val="0"/>
  <p:tag name="LATEXENGINEID" val="0"/>
  <p:tag name="TEMPFOLDER" val=".\.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830.75"/>
  <p:tag name="OUTPUTDPI" val="1200"/>
  <p:tag name="LATEXADDIN" val="\documentclass{article}&#10;\usepackage{amsmath}&#10;\usepackage{color}&#10;\pagestyle{empty}&#10;\begin{document}&#10;&#10;$\mbox{src}(i+du,j)=(B-A)\times du+A$&#10;&#10;\end{document}"/>
  <p:tag name="IGUANATEXSIZE" val="20"/>
  <p:tag name="IGUANATEXCURSOR" val="136"/>
  <p:tag name="TRANSPARENCY" val="True"/>
  <p:tag name="FILENAME" val=""/>
  <p:tag name="INPUTTYPE" val="0"/>
  <p:tag name="LATEXENGINEID" val="0"/>
  <p:tag name="TEMPFOLDER" val=".\.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2061"/>
  <p:tag name="OUTPUTDPI" val="1200"/>
  <p:tag name="LATEXADDIN" val="\documentclass{article}&#10;\usepackage{amsmath}&#10;\usepackage{color}&#10;\pagestyle{empty}&#10;\begin{document}&#10;&#10;$\mbox{src}(i+du,j+1)=(D-C)\times du+C$&#10;&#10;\end{document}"/>
  <p:tag name="IGUANATEXSIZE" val="20"/>
  <p:tag name="IGUANATEXCURSOR" val="138"/>
  <p:tag name="TRANSPARENCY" val="True"/>
  <p:tag name="FILENAME" val=""/>
  <p:tag name="INPUTTYPE" val="0"/>
  <p:tag name="LATEXENGINEID" val="0"/>
  <p:tag name="TEMPFOLDER" val=".\.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4096.5"/>
  <p:tag name="OUTPUTDPI" val="1200"/>
  <p:tag name="LATEXADDIN" val="\documentclass{article}&#10;\usepackage{amsmath}&#10;\usepackage{color}&#10;\pagestyle{empty}&#10;\begin{document}&#10;&#10;$\mbox{src}(i+du,j+dv)=\mbox{src}(i+du,j)+[\mbox{src}(i+du,j+1)-\mbox{src}(i+du,j)]\times du$&#10;&#10;\end{document}"/>
  <p:tag name="IGUANATEXSIZE" val="20"/>
  <p:tag name="IGUANATEXCURSOR" val="192"/>
  <p:tag name="TRANSPARENCY" val="True"/>
  <p:tag name="FILENAME" val=""/>
  <p:tag name="INPUTTYPE" val="0"/>
  <p:tag name="LATEXENGINEID" val="0"/>
  <p:tag name="TEMPFOLDER" val=".\.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2289.75"/>
  <p:tag name="OUTPUTDPI" val="1200"/>
  <p:tag name="LATEXADDIN" val="\documentclass{article}&#10;\usepackage{amsmath}&#10;\usepackage{color}&#10;\pagestyle{empty}&#10;\begin{document}&#10;&#10;$=(1-du)\cdot(1-dv)\cdot A+(1-dv)\cdot du \cdot B$&#10;&#10;&#10;&#10;\end{document}"/>
  <p:tag name="IGUANATEXSIZE" val="20"/>
  <p:tag name="IGUANATEXCURSOR" val="113"/>
  <p:tag name="TRANSPARENCY" val="True"/>
  <p:tag name="FILENAME" val=""/>
  <p:tag name="INPUTTYPE" val="0"/>
  <p:tag name="LATEXENGINEID" val="0"/>
  <p:tag name="TEMPFOLDER" val=".\.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643.25"/>
  <p:tag name="OUTPUTDPI" val="1200"/>
  <p:tag name="LATEXADDIN" val="\documentclass{article}&#10;\usepackage{amsmath}&#10;\usepackage{color}&#10;\pagestyle{empty}&#10;\begin{document}&#10;&#10;$+(1-du)\cdot dv\cdot C+du\cdot dv\cdot D$&#10;&#10;\end{document}"/>
  <p:tag name="IGUANATEXSIZE" val="20"/>
  <p:tag name="IGUANATEXCURSOR" val="141"/>
  <p:tag name="TRANSPARENCY" val="True"/>
  <p:tag name="FILENAME" val=""/>
  <p:tag name="INPUTTYPE" val="0"/>
  <p:tag name="LATEXENGINEID" val="0"/>
  <p:tag name="TEMPFOLDER" val=".\.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2502"/>
  <p:tag name="OUTPUTDPI" val="1200"/>
  <p:tag name="LATEXADDIN" val="\documentclass{article}&#10;\usepackage{amsmath}&#10;\usepackage{color}&#10;\pagestyle{empty}&#10;\begin{document}&#10;&#10;$N_4(p)={(i-1,j),(i+1,j),(i,j-1),(i,j+1)}$&#10;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.\.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2602.5"/>
  <p:tag name="OUTPUTDPI" val="1200"/>
  <p:tag name="LATEXADDIN" val="\documentclass{article}&#10;\usepackage{amsmath}&#10;\usepackage{color}&#10;\pagestyle{empty}&#10;\begin{document}&#10;&#10;$N_8(p)=\{(i-1,j),(i+1,j),(i,j-1),(i,j+1),$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.\.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383.25"/>
  <p:tag name="OUTPUTDPI" val="1200"/>
  <p:tag name="LATEXADDIN" val="\documentclass{article}&#10;\usepackage{amsmath}&#10;\usepackage{color}&#10;\pagestyle{empty}&#10;\begin{document}&#10;&#10;$(x,y,z)$&#10;&#10;\end{document}"/>
  <p:tag name="IGUANATEXSIZE" val="20"/>
  <p:tag name="IGUANATEXCURSOR" val="107"/>
  <p:tag name="TRANSPARENCY" val="True"/>
  <p:tag name="FILENAME" val=""/>
  <p:tag name="INPUTTYPE" val="0"/>
  <p:tag name="LATEXENGINEID" val="0"/>
  <p:tag name="TEMPFOLDER" val=".\.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2937"/>
  <p:tag name="OUTPUTDPI" val="1200"/>
  <p:tag name="LATEXADDIN" val="\documentclass{article}&#10;\usepackage{amsmath}&#10;\usepackage{color}&#10;\pagestyle{empty}&#10;\begin{document}&#10;&#10;$(i-1,j-1),(i-1,j+1),(i+1,j-1),(i+1,j+1)\}$&#10;&#10;\end{document}"/>
  <p:tag name="IGUANATEXSIZE" val="20"/>
  <p:tag name="IGUANATEXCURSOR" val="141"/>
  <p:tag name="TRANSPARENCY" val="True"/>
  <p:tag name="FILENAME" val=""/>
  <p:tag name="INPUTTYPE" val="0"/>
  <p:tag name="LATEXENGINEID" val="0"/>
  <p:tag name="TEMPFOLDER" val=".\.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5"/>
  <p:tag name="ORIGINALWIDTH" val="62.25"/>
  <p:tag name="OUTPUTDPI" val="1200"/>
  <p:tag name="LATEXADDIN" val="\documentclass{article}&#10;\usepackage{amsmath}&#10;\usepackage{color}&#10;\pagestyle{empty}&#10;\begin{document}&#10;&#10;$\lambda$&#10;&#10;\end{document}"/>
  <p:tag name="IGUANATEXSIZE" val="20"/>
  <p:tag name="IGUANATEXCURSOR" val="108"/>
  <p:tag name="TRANSPARENCY" val="True"/>
  <p:tag name="FILENAME" val=""/>
  <p:tag name="INPUTTYPE" val="0"/>
  <p:tag name="LATEXENGINEID" val="0"/>
  <p:tag name="TEMPFOLDER" val=".\.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8.75"/>
  <p:tag name="ORIGINALWIDTH" val="39"/>
  <p:tag name="OUTPUTDPI" val="1200"/>
  <p:tag name="LATEXADDIN" val="\documentclass{article}&#10;\usepackage{amsmath}&#10;\usepackage{color}&#10;\pagestyle{empty}&#10;\begin{document}&#10;$t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.\.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"/>
  <p:tag name="ORIGINALWIDTH" val="58.5"/>
  <p:tag name="OUTPUTDPI" val="1200"/>
  <p:tag name="LATEXADDIN" val="\documentclass{article}&#10;\usepackage{amsmath}&#10;\usepackage{color}&#10;\pagestyle{empty}&#10;\begin{document}&#10;&#10;$I$&#10;&#10;\end{document}"/>
  <p:tag name="IGUANATEXSIZE" val="20"/>
  <p:tag name="IGUANATEXCURSOR" val="102"/>
  <p:tag name="TRANSPARENCY" val="True"/>
  <p:tag name="FILENAME" val=""/>
  <p:tag name="INPUTTYPE" val="0"/>
  <p:tag name="LATEXENGINEID" val="0"/>
  <p:tag name="TEMPFOLDER" val=".\.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577.5"/>
  <p:tag name="OUTPUTDPI" val="1200"/>
  <p:tag name="LATEXADDIN" val="\documentclass{article}&#10;\usepackage{amsmath}&#10;\usepackage{color}&#10;\pagestyle{empty}&#10;\begin{document}&#10;&#10;$I=f(x,y)$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.\.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870.75"/>
  <p:tag name="OUTPUTDPI" val="1200"/>
  <p:tag name="LATEXADDIN" val="\documentclass{article}&#10;\usepackage{amsmath}&#10;\usepackage{color}&#10;\pagestyle{empty}&#10;\begin{document}&#10;&#10;$0&lt;f(x,y)&lt;\infty$&#10;&#10;\end{document}"/>
  <p:tag name="IGUANATEXSIZE" val="20"/>
  <p:tag name="IGUANATEXCURSOR" val="116"/>
  <p:tag name="TRANSPARENCY" val="True"/>
  <p:tag name="FILENAME" val=""/>
  <p:tag name="INPUTTYPE" val="0"/>
  <p:tag name="LATEXENGINEID" val="0"/>
  <p:tag name="TEMPFOLDER" val=".\.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423.5"/>
  <p:tag name="OUTPUTDPI" val="1200"/>
  <p:tag name="LATEXADDIN" val="\documentclass{article}&#10;\usepackage{amsmath}&#10;\usepackage{color}&#10;\pagestyle{empty}&#10;\begin{document}&#10;&#10;$I=f(x,y)=i(x,y)r(x,y)$&#10;&#10;\end{document}"/>
  <p:tag name="IGUANATEXSIZE" val="20"/>
  <p:tag name="IGUANATEXCURSOR" val="117"/>
  <p:tag name="TRANSPARENCY" val="True"/>
  <p:tag name="FILENAME" val=""/>
  <p:tag name="INPUTTYPE" val="0"/>
  <p:tag name="LATEXENGINEID" val="0"/>
  <p:tag name="TEMPFOLDER" val=".\.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839.25"/>
  <p:tag name="OUTPUTDPI" val="1200"/>
  <p:tag name="LATEXADDIN" val="\documentclass{article}&#10;\usepackage{amsmath}&#10;\usepackage{color}&#10;\pagestyle{empty}&#10;\begin{document}&#10;&#10;$0&lt;i(x,y)&lt;\infty$&#10;&#10;\end{document}"/>
  <p:tag name="IGUANATEXSIZE" val="20"/>
  <p:tag name="IGUANATEXCURSOR" val="116"/>
  <p:tag name="TRANSPARENCY" val="True"/>
  <p:tag name="FILENAME" val=""/>
  <p:tag name="INPUTTYPE" val="0"/>
  <p:tag name="LATEXENGINEID" val="0"/>
  <p:tag name="TEMPFOLDER" val=".\.\"/>
</p:tagLst>
</file>

<file path=ppt/theme/theme1.xml><?xml version="1.0" encoding="utf-8"?>
<a:theme xmlns:a="http://schemas.openxmlformats.org/drawingml/2006/main" name="CITRUS">
  <a:themeElements>
    <a:clrScheme name="CITRUS 2">
      <a:dk1>
        <a:srgbClr val="000000"/>
      </a:dk1>
      <a:lt1>
        <a:srgbClr val="FFFFFF"/>
      </a:lt1>
      <a:dk2>
        <a:srgbClr val="000000"/>
      </a:dk2>
      <a:lt2>
        <a:srgbClr val="777777"/>
      </a:lt2>
      <a:accent1>
        <a:srgbClr val="00CC00"/>
      </a:accent1>
      <a:accent2>
        <a:srgbClr val="FF822D"/>
      </a:accent2>
      <a:accent3>
        <a:srgbClr val="FFFFFF"/>
      </a:accent3>
      <a:accent4>
        <a:srgbClr val="000000"/>
      </a:accent4>
      <a:accent5>
        <a:srgbClr val="AAE2AA"/>
      </a:accent5>
      <a:accent6>
        <a:srgbClr val="E77528"/>
      </a:accent6>
      <a:hlink>
        <a:srgbClr val="FF63B1"/>
      </a:hlink>
      <a:folHlink>
        <a:srgbClr val="B2B2B2"/>
      </a:folHlink>
    </a:clrScheme>
    <a:fontScheme name="CITRUS">
      <a:majorFont>
        <a:latin typeface="Tahoma"/>
        <a:ea typeface="宋体"/>
        <a:cs typeface="Tahoma"/>
      </a:majorFont>
      <a:minorFont>
        <a:latin typeface="Tahoma"/>
        <a:ea typeface="宋体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CITRUS 1">
        <a:dk1>
          <a:srgbClr val="FC6600"/>
        </a:dk1>
        <a:lt1>
          <a:srgbClr val="C6FE82"/>
        </a:lt1>
        <a:dk2>
          <a:srgbClr val="FFFFFF"/>
        </a:dk2>
        <a:lt2>
          <a:srgbClr val="000000"/>
        </a:lt2>
        <a:accent1>
          <a:srgbClr val="00CC00"/>
        </a:accent1>
        <a:accent2>
          <a:srgbClr val="FF822D"/>
        </a:accent2>
        <a:accent3>
          <a:srgbClr val="DFFEC1"/>
        </a:accent3>
        <a:accent4>
          <a:srgbClr val="D75600"/>
        </a:accent4>
        <a:accent5>
          <a:srgbClr val="AAE2AA"/>
        </a:accent5>
        <a:accent6>
          <a:srgbClr val="E77528"/>
        </a:accent6>
        <a:hlink>
          <a:srgbClr val="FF63B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TRUS 2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00CC00"/>
        </a:accent1>
        <a:accent2>
          <a:srgbClr val="FF822D"/>
        </a:accent2>
        <a:accent3>
          <a:srgbClr val="FFFFFF"/>
        </a:accent3>
        <a:accent4>
          <a:srgbClr val="000000"/>
        </a:accent4>
        <a:accent5>
          <a:srgbClr val="AAE2AA"/>
        </a:accent5>
        <a:accent6>
          <a:srgbClr val="E77528"/>
        </a:accent6>
        <a:hlink>
          <a:srgbClr val="FF63B1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TRUS 3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TRUS 4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72CE86"/>
        </a:accent1>
        <a:accent2>
          <a:srgbClr val="F6B070"/>
        </a:accent2>
        <a:accent3>
          <a:srgbClr val="FFFFFF"/>
        </a:accent3>
        <a:accent4>
          <a:srgbClr val="000000"/>
        </a:accent4>
        <a:accent5>
          <a:srgbClr val="BCE3C3"/>
        </a:accent5>
        <a:accent6>
          <a:srgbClr val="DF9F65"/>
        </a:accent6>
        <a:hlink>
          <a:srgbClr val="EB9DC4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TRUS 5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58F91"/>
        </a:accent1>
        <a:accent2>
          <a:srgbClr val="CE7162"/>
        </a:accent2>
        <a:accent3>
          <a:srgbClr val="FFFFFF"/>
        </a:accent3>
        <a:accent4>
          <a:srgbClr val="000000"/>
        </a:accent4>
        <a:accent5>
          <a:srgbClr val="F9C6C7"/>
        </a:accent5>
        <a:accent6>
          <a:srgbClr val="BA6658"/>
        </a:accent6>
        <a:hlink>
          <a:srgbClr val="F6CA7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TRUS 6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AB774"/>
        </a:accent1>
        <a:accent2>
          <a:srgbClr val="CBACD4"/>
        </a:accent2>
        <a:accent3>
          <a:srgbClr val="FFFFFF"/>
        </a:accent3>
        <a:accent4>
          <a:srgbClr val="000000"/>
        </a:accent4>
        <a:accent5>
          <a:srgbClr val="FCD8BC"/>
        </a:accent5>
        <a:accent6>
          <a:srgbClr val="B89BC0"/>
        </a:accent6>
        <a:hlink>
          <a:srgbClr val="C2EB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TRUS 7">
        <a:dk1>
          <a:srgbClr val="3B6147"/>
        </a:dk1>
        <a:lt1>
          <a:srgbClr val="CED5E8"/>
        </a:lt1>
        <a:dk2>
          <a:srgbClr val="FFFFFF"/>
        </a:dk2>
        <a:lt2>
          <a:srgbClr val="777777"/>
        </a:lt2>
        <a:accent1>
          <a:srgbClr val="FEA868"/>
        </a:accent1>
        <a:accent2>
          <a:srgbClr val="9AA8D0"/>
        </a:accent2>
        <a:accent3>
          <a:srgbClr val="E3E7F2"/>
        </a:accent3>
        <a:accent4>
          <a:srgbClr val="31523B"/>
        </a:accent4>
        <a:accent5>
          <a:srgbClr val="FED1B9"/>
        </a:accent5>
        <a:accent6>
          <a:srgbClr val="8B98BC"/>
        </a:accent6>
        <a:hlink>
          <a:srgbClr val="9CE15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TRUS 8">
        <a:dk1>
          <a:srgbClr val="2C395E"/>
        </a:dk1>
        <a:lt1>
          <a:srgbClr val="8798C7"/>
        </a:lt1>
        <a:dk2>
          <a:srgbClr val="FFFFFF"/>
        </a:dk2>
        <a:lt2>
          <a:srgbClr val="000000"/>
        </a:lt2>
        <a:accent1>
          <a:srgbClr val="FEE168"/>
        </a:accent1>
        <a:accent2>
          <a:srgbClr val="BAE482"/>
        </a:accent2>
        <a:accent3>
          <a:srgbClr val="C3CAE0"/>
        </a:accent3>
        <a:accent4>
          <a:srgbClr val="242F4F"/>
        </a:accent4>
        <a:accent5>
          <a:srgbClr val="FEEEB9"/>
        </a:accent5>
        <a:accent6>
          <a:srgbClr val="A8CF75"/>
        </a:accent6>
        <a:hlink>
          <a:srgbClr val="EFAD6B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简洁</Template>
  <TotalTime>9161</TotalTime>
  <Words>2074</Words>
  <Application>Microsoft Office PowerPoint</Application>
  <PresentationFormat>全屏显示(4:3)</PresentationFormat>
  <Paragraphs>388</Paragraphs>
  <Slides>41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41</vt:i4>
      </vt:variant>
    </vt:vector>
  </HeadingPairs>
  <TitlesOfParts>
    <vt:vector size="53" baseType="lpstr">
      <vt:lpstr>微软雅黑</vt:lpstr>
      <vt:lpstr>Arial</vt:lpstr>
      <vt:lpstr>Cambria Math</vt:lpstr>
      <vt:lpstr>Consolas</vt:lpstr>
      <vt:lpstr>Constantia</vt:lpstr>
      <vt:lpstr>Tahoma</vt:lpstr>
      <vt:lpstr>Times New Roman</vt:lpstr>
      <vt:lpstr>Wingdings</vt:lpstr>
      <vt:lpstr>CITRUS</vt:lpstr>
      <vt:lpstr>Visio</vt:lpstr>
      <vt:lpstr>CorelDRAW</vt:lpstr>
      <vt:lpstr>Equation</vt:lpstr>
      <vt:lpstr>数字图像处理</vt:lpstr>
      <vt:lpstr>本章重点</vt:lpstr>
      <vt:lpstr>眼睛的组成</vt:lpstr>
      <vt:lpstr>视觉过程</vt:lpstr>
      <vt:lpstr>人眼辨别光强能力变化</vt:lpstr>
      <vt:lpstr>人眼辨别光强能力变化</vt:lpstr>
      <vt:lpstr>人类视觉系统错觉</vt:lpstr>
      <vt:lpstr>人类视觉系统错觉</vt:lpstr>
      <vt:lpstr>人类视觉系统错觉</vt:lpstr>
      <vt:lpstr>传感器类型</vt:lpstr>
      <vt:lpstr>传感器类型—单个传感器</vt:lpstr>
      <vt:lpstr>传感器类型—带状传感器</vt:lpstr>
      <vt:lpstr>传感器类型—传感器阵列</vt:lpstr>
      <vt:lpstr>简单的图像形成模型 </vt:lpstr>
      <vt:lpstr>简单的图像形成模型</vt:lpstr>
      <vt:lpstr>简单的图像形成模型</vt:lpstr>
      <vt:lpstr>PowerPoint 演示文稿</vt:lpstr>
      <vt:lpstr>图像的数字化</vt:lpstr>
      <vt:lpstr>图像数字化 — 1D例子</vt:lpstr>
      <vt:lpstr>图像数字化—2D</vt:lpstr>
      <vt:lpstr>空间和灰度级分辨率 </vt:lpstr>
      <vt:lpstr>空间分辨率</vt:lpstr>
      <vt:lpstr>空间分辨率</vt:lpstr>
      <vt:lpstr>灰度级分辨率</vt:lpstr>
      <vt:lpstr>图像质量的主观判定</vt:lpstr>
      <vt:lpstr>图像的放大与缩小</vt:lpstr>
      <vt:lpstr>图像的放大与缩小</vt:lpstr>
      <vt:lpstr>像素之间的连通关系</vt:lpstr>
      <vt:lpstr>像素之间距离的定义</vt:lpstr>
      <vt:lpstr>初识Matlab界面</vt:lpstr>
      <vt:lpstr>变量</vt:lpstr>
      <vt:lpstr>数据类型</vt:lpstr>
      <vt:lpstr>语句</vt:lpstr>
      <vt:lpstr>矩阵的定义</vt:lpstr>
      <vt:lpstr>矩阵的定义</vt:lpstr>
      <vt:lpstr>矩阵的索引</vt:lpstr>
      <vt:lpstr>编写m文件</vt:lpstr>
      <vt:lpstr>PowerPoint 演示文稿</vt:lpstr>
      <vt:lpstr>使用矩阵操作对图像进行处理实例</vt:lpstr>
      <vt:lpstr>关于使用Matlab处理图像时的几点说明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ToughLife</dc:creator>
  <cp:lastModifiedBy>Wu anqin</cp:lastModifiedBy>
  <cp:revision>107</cp:revision>
  <cp:lastPrinted>1601-01-01T00:00:00Z</cp:lastPrinted>
  <dcterms:created xsi:type="dcterms:W3CDTF">1601-01-01T00:00:00Z</dcterms:created>
  <dcterms:modified xsi:type="dcterms:W3CDTF">2021-11-23T10:00:40Z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